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Lst>
  <p:notesMasterIdLst>
    <p:notesMasterId r:id="rId24"/>
  </p:notesMasterIdLst>
  <p:sldIdLst>
    <p:sldId id="256" r:id="rId2"/>
    <p:sldId id="257" r:id="rId3"/>
    <p:sldId id="288" r:id="rId4"/>
    <p:sldId id="259" r:id="rId5"/>
    <p:sldId id="258" r:id="rId6"/>
    <p:sldId id="273" r:id="rId7"/>
    <p:sldId id="271" r:id="rId8"/>
    <p:sldId id="270" r:id="rId9"/>
    <p:sldId id="260" r:id="rId10"/>
    <p:sldId id="261" r:id="rId11"/>
    <p:sldId id="274" r:id="rId12"/>
    <p:sldId id="263" r:id="rId13"/>
    <p:sldId id="264" r:id="rId14"/>
    <p:sldId id="266" r:id="rId15"/>
    <p:sldId id="283" r:id="rId16"/>
    <p:sldId id="284" r:id="rId17"/>
    <p:sldId id="265" r:id="rId18"/>
    <p:sldId id="290" r:id="rId19"/>
    <p:sldId id="276" r:id="rId20"/>
    <p:sldId id="267" r:id="rId21"/>
    <p:sldId id="269"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95F45"/>
    <a:srgbClr val="EAE5EB"/>
    <a:srgbClr val="F1E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76185" autoAdjust="0"/>
  </p:normalViewPr>
  <p:slideViewPr>
    <p:cSldViewPr snapToGrid="0">
      <p:cViewPr varScale="1">
        <p:scale>
          <a:sx n="88" d="100"/>
          <a:sy n="88" d="100"/>
        </p:scale>
        <p:origin x="672"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A6EDD-0657-452A-8A81-59DF42A84A59}" type="datetimeFigureOut">
              <a:rPr lang="en-NZ" smtClean="0"/>
              <a:t>13/07/2021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277BA-BB35-43AF-B867-BF5BA33E49DF}" type="slidenum">
              <a:rPr lang="en-NZ" smtClean="0"/>
              <a:t>‹#›</a:t>
            </a:fld>
            <a:endParaRPr lang="en-NZ"/>
          </a:p>
        </p:txBody>
      </p:sp>
    </p:spTree>
    <p:extLst>
      <p:ext uri="{BB962C8B-B14F-4D97-AF65-F5344CB8AC3E}">
        <p14:creationId xmlns:p14="http://schemas.microsoft.com/office/powerpoint/2010/main" val="314656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was originally prepared by ZL2iFB for the NZART Annual Conference in Napier in June 2021.</a:t>
            </a:r>
          </a:p>
          <a:p>
            <a:endParaRPr lang="en-GB" dirty="0"/>
          </a:p>
          <a:p>
            <a:r>
              <a:rPr lang="en-GB" dirty="0"/>
              <a:t>The objective is to encourage more hams to start using LoTW.  That’s all.</a:t>
            </a:r>
          </a:p>
          <a:p>
            <a:endParaRPr lang="en-GB" dirty="0"/>
          </a:p>
          <a:p>
            <a:r>
              <a:rPr lang="en-GB" dirty="0"/>
              <a:t>The target audience consists of hams who don’t already use LoTW … implying they maybe don’t know about it, find it too intimidating, or simply haven’t got around to it yet.  </a:t>
            </a:r>
          </a:p>
          <a:p>
            <a:endParaRPr lang="en-GB" dirty="0"/>
          </a:p>
          <a:p>
            <a:r>
              <a:rPr lang="en-GB" dirty="0"/>
              <a:t>It outlines and promotes LoTW first, then explains how to register and upload QSOs.  It mentions applying for DXCC as an example of the benefits, and ends with a forward-looking perspective on ARRL’s Project X.</a:t>
            </a:r>
          </a:p>
          <a:p>
            <a:endParaRPr lang="en-GB" dirty="0"/>
          </a:p>
          <a:p>
            <a:r>
              <a:rPr lang="en-GB" dirty="0"/>
              <a:t>This is not an in-depth exploration of the technology behind the PKI system – in fact that’s the only time “PKI” is even mentioned.  It is a gentle introduction, not a detailed technical presentation.  There are links to further documentation at the end.</a:t>
            </a:r>
          </a:p>
        </p:txBody>
      </p:sp>
      <p:sp>
        <p:nvSpPr>
          <p:cNvPr id="4" name="Slide Number Placeholder 3"/>
          <p:cNvSpPr>
            <a:spLocks noGrp="1"/>
          </p:cNvSpPr>
          <p:nvPr>
            <p:ph type="sldNum" sz="quarter" idx="5"/>
          </p:nvPr>
        </p:nvSpPr>
        <p:spPr/>
        <p:txBody>
          <a:bodyPr/>
          <a:lstStyle/>
          <a:p>
            <a:fld id="{005277BA-BB35-43AF-B867-BF5BA33E49DF}" type="slidenum">
              <a:rPr lang="en-NZ" smtClean="0"/>
              <a:t>1</a:t>
            </a:fld>
            <a:endParaRPr lang="en-NZ"/>
          </a:p>
        </p:txBody>
      </p:sp>
    </p:spTree>
    <p:extLst>
      <p:ext uri="{BB962C8B-B14F-4D97-AF65-F5344CB8AC3E}">
        <p14:creationId xmlns:p14="http://schemas.microsoft.com/office/powerpoint/2010/main" val="151398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‘Registering’ for LoTW is the process of proving to ARRL that you are the owner of a duly-licensed callsign.</a:t>
            </a:r>
          </a:p>
          <a:p>
            <a:endParaRPr lang="en-GB" dirty="0"/>
          </a:p>
          <a:p>
            <a:r>
              <a:rPr lang="en-GB" dirty="0"/>
              <a:t>It’s a bit like applying to the government for a passport, only simpler, quicker and MUCH cheaper.</a:t>
            </a:r>
          </a:p>
          <a:p>
            <a:endParaRPr lang="en-GB" dirty="0"/>
          </a:p>
          <a:p>
            <a:r>
              <a:rPr lang="en-GB" dirty="0"/>
              <a:t>[Step through the flow diagram]</a:t>
            </a:r>
          </a:p>
          <a:p>
            <a:endParaRPr lang="en-GB" dirty="0"/>
          </a:p>
          <a:p>
            <a:r>
              <a:rPr lang="en-GB" dirty="0"/>
              <a:t>US ham licenses are verified through the FCC.</a:t>
            </a:r>
          </a:p>
          <a:p>
            <a:endParaRPr lang="en-GB" dirty="0"/>
          </a:p>
          <a:p>
            <a:r>
              <a:rPr lang="en-GB" dirty="0"/>
              <a:t>Outside the US, ham licenses can often be checked and validated by ARRL-authorized DXCC field checkers, or this can be done via emails to ARRL HQ using scanned paperwork.   </a:t>
            </a:r>
          </a:p>
          <a:p>
            <a:endParaRPr lang="en-GB" dirty="0"/>
          </a:p>
          <a:p>
            <a:r>
              <a:rPr lang="en-GB" dirty="0"/>
              <a:t>[CLICK]</a:t>
            </a:r>
          </a:p>
          <a:p>
            <a:endParaRPr lang="en-GB" dirty="0"/>
          </a:p>
          <a:p>
            <a:r>
              <a:rPr lang="en-GB" dirty="0"/>
              <a:t>Like TQSL, registering for LoTW is also </a:t>
            </a:r>
            <a:r>
              <a:rPr lang="en-GB" b="1" dirty="0"/>
              <a:t>FREE</a:t>
            </a:r>
            <a:r>
              <a:rPr lang="en-GB" dirty="0"/>
              <a:t>!</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10</a:t>
            </a:fld>
            <a:endParaRPr lang="en-NZ"/>
          </a:p>
        </p:txBody>
      </p:sp>
    </p:spTree>
    <p:extLst>
      <p:ext uri="{BB962C8B-B14F-4D97-AF65-F5344CB8AC3E}">
        <p14:creationId xmlns:p14="http://schemas.microsoft.com/office/powerpoint/2010/main" val="342328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having registered for LoTW and received your first “callsign certificate”, you have completed the most difficult part of the process.</a:t>
            </a:r>
          </a:p>
          <a:p>
            <a:endParaRPr lang="en-GB" dirty="0"/>
          </a:p>
          <a:p>
            <a:r>
              <a:rPr lang="en-GB" dirty="0"/>
              <a:t>The rest – actually using LoTW – is straightforward.  Trust me, you’ll soon get the hang of it.</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11</a:t>
            </a:fld>
            <a:endParaRPr lang="en-NZ"/>
          </a:p>
        </p:txBody>
      </p:sp>
    </p:spTree>
    <p:extLst>
      <p:ext uri="{BB962C8B-B14F-4D97-AF65-F5344CB8AC3E}">
        <p14:creationId xmlns:p14="http://schemas.microsoft.com/office/powerpoint/2010/main" val="90204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TQSL has a function to sign and upload a log file.</a:t>
            </a:r>
          </a:p>
          <a:p>
            <a:endParaRPr lang="en-NZ" dirty="0"/>
          </a:p>
          <a:p>
            <a:r>
              <a:rPr lang="en-NZ" dirty="0"/>
              <a:t>[CLICK]</a:t>
            </a:r>
          </a:p>
          <a:p>
            <a:endParaRPr lang="en-NZ" dirty="0"/>
          </a:p>
          <a:p>
            <a:r>
              <a:rPr lang="en-NZ" dirty="0"/>
              <a:t>Your logging software may automate this for you, signing and uploading QSOs in batches (maybe with a few clicks).</a:t>
            </a:r>
          </a:p>
        </p:txBody>
      </p:sp>
      <p:sp>
        <p:nvSpPr>
          <p:cNvPr id="4" name="Slide Number Placeholder 3"/>
          <p:cNvSpPr>
            <a:spLocks noGrp="1"/>
          </p:cNvSpPr>
          <p:nvPr>
            <p:ph type="sldNum" sz="quarter" idx="5"/>
          </p:nvPr>
        </p:nvSpPr>
        <p:spPr/>
        <p:txBody>
          <a:bodyPr/>
          <a:lstStyle/>
          <a:p>
            <a:fld id="{005277BA-BB35-43AF-B867-BF5BA33E49DF}" type="slidenum">
              <a:rPr lang="en-NZ" smtClean="0"/>
              <a:t>12</a:t>
            </a:fld>
            <a:endParaRPr lang="en-NZ"/>
          </a:p>
        </p:txBody>
      </p:sp>
    </p:spTree>
    <p:extLst>
      <p:ext uri="{BB962C8B-B14F-4D97-AF65-F5344CB8AC3E}">
        <p14:creationId xmlns:p14="http://schemas.microsoft.com/office/powerpoint/2010/main" val="164128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signed and uploaded some QSOs, you will soon see them appear on the LoTW online system.</a:t>
            </a:r>
          </a:p>
          <a:p>
            <a:endParaRPr lang="en-GB" dirty="0"/>
          </a:p>
          <a:p>
            <a:r>
              <a:rPr lang="en-GB" dirty="0"/>
              <a:t>I can tell from the numbers in the corner of the LoTW screen that more than half of my QSOs have been confirmed on LoTW.</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13</a:t>
            </a:fld>
            <a:endParaRPr lang="en-NZ"/>
          </a:p>
        </p:txBody>
      </p:sp>
    </p:spTree>
    <p:extLst>
      <p:ext uri="{BB962C8B-B14F-4D97-AF65-F5344CB8AC3E}">
        <p14:creationId xmlns:p14="http://schemas.microsoft.com/office/powerpoint/2010/main" val="236909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can use LoTW confirmations to apply for DXCC.  Over 2,000 QSOs have already been credited for DXCC, with 36 new ones available at the time this screenshot was taken.  The process of using LoTW-confirmed QSOs for DXCC is quick and painless, all online with no paperwork … but there is a charge to cover the DXCC administration, certificates, plaques etc.</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14</a:t>
            </a:fld>
            <a:endParaRPr lang="en-NZ"/>
          </a:p>
        </p:txBody>
      </p:sp>
    </p:spTree>
    <p:extLst>
      <p:ext uri="{BB962C8B-B14F-4D97-AF65-F5344CB8AC3E}">
        <p14:creationId xmlns:p14="http://schemas.microsoft.com/office/powerpoint/2010/main" val="4148928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Logs from every one of 340 current DXCC entities have been uploaded to LoTW – in other words, it is possible to get to #1 </a:t>
            </a:r>
            <a:r>
              <a:rPr lang="en-GB" dirty="0" err="1"/>
              <a:t>Honor</a:t>
            </a:r>
            <a:r>
              <a:rPr lang="en-GB" dirty="0"/>
              <a:t> Roll </a:t>
            </a:r>
            <a:r>
              <a:rPr lang="en-GB" i="1" dirty="0"/>
              <a:t>purely</a:t>
            </a:r>
            <a:r>
              <a:rPr lang="en-GB" dirty="0"/>
              <a:t> using LoTW confirmations.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Going forward, it is highly likely that any legitimate operation from a rare DXCC entity will be expected by the ham community at large to upload its log to LoTW at some point.  To put that another way, hams are likely to question the legitimacy of any rare DXCC operation that does </a:t>
            </a:r>
            <a:r>
              <a:rPr lang="en-GB" i="1" dirty="0"/>
              <a:t>not</a:t>
            </a:r>
            <a:r>
              <a:rPr lang="en-GB" dirty="0"/>
              <a:t> upload its log to LoTW, implying that they have failed to persuade the DXCC desk that the operation was duly authorized.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Major DXpedition sponsors often specify LoTW uploads as a condition of their funding.</a:t>
            </a:r>
            <a:endParaRPr lang="en-NZ" dirty="0"/>
          </a:p>
          <a:p>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15</a:t>
            </a:fld>
            <a:endParaRPr lang="en-NZ"/>
          </a:p>
        </p:txBody>
      </p:sp>
    </p:spTree>
    <p:extLst>
      <p:ext uri="{BB962C8B-B14F-4D97-AF65-F5344CB8AC3E}">
        <p14:creationId xmlns:p14="http://schemas.microsoft.com/office/powerpoint/2010/main" val="239627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list of awards available through LoTW is very short, right now – just these 5 … but we’ll see how that goes.</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16</a:t>
            </a:fld>
            <a:endParaRPr lang="en-NZ"/>
          </a:p>
        </p:txBody>
      </p:sp>
    </p:spTree>
    <p:extLst>
      <p:ext uri="{BB962C8B-B14F-4D97-AF65-F5344CB8AC3E}">
        <p14:creationId xmlns:p14="http://schemas.microsoft.com/office/powerpoint/2010/main" val="418717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Logging apps can record QSOs that have been confirmed on LoTW, and perhaps submitted and granted for DXCC and other awards.  Club Log, for instance, incorporates an easy-to-use LoTW synch function, so you can update your shack log’s LoTW and DXCC status  via Club Log.  </a:t>
            </a:r>
          </a:p>
          <a:p>
            <a:endParaRPr lang="en-GB" dirty="0"/>
          </a:p>
          <a:p>
            <a:r>
              <a:rPr lang="en-GB" dirty="0"/>
              <a:t>&lt;CLICK&gt; to see the process</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17</a:t>
            </a:fld>
            <a:endParaRPr lang="en-NZ"/>
          </a:p>
        </p:txBody>
      </p:sp>
    </p:spTree>
    <p:extLst>
      <p:ext uri="{BB962C8B-B14F-4D97-AF65-F5344CB8AC3E}">
        <p14:creationId xmlns:p14="http://schemas.microsoft.com/office/powerpoint/2010/main" val="81465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Club Log can grab your LoTW confirmations and DXCC info through a system-to-system link, updating your log and statistics in Club Log.</a:t>
            </a:r>
          </a:p>
          <a:p>
            <a:endParaRPr lang="en-GB" dirty="0"/>
          </a:p>
          <a:p>
            <a:r>
              <a:rPr lang="en-GB" dirty="0"/>
              <a:t>Logging software such as Logger32 can then connect to Club Log to grab the same information and update your shack log and statistics.</a:t>
            </a:r>
          </a:p>
          <a:p>
            <a:endParaRPr lang="en-GB" dirty="0"/>
          </a:p>
          <a:p>
            <a:r>
              <a:rPr lang="en-GB" dirty="0"/>
              <a:t>[This may seem long-winded but it is actually easier and quicker than getting the information directly from LoTW to your shack log, due to the way the LoTW system was programmed ~20 years ago.]</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18</a:t>
            </a:fld>
            <a:endParaRPr lang="en-NZ"/>
          </a:p>
        </p:txBody>
      </p:sp>
    </p:spTree>
    <p:extLst>
      <p:ext uri="{BB962C8B-B14F-4D97-AF65-F5344CB8AC3E}">
        <p14:creationId xmlns:p14="http://schemas.microsoft.com/office/powerpoint/2010/main" val="159007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how might things change in future?</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19</a:t>
            </a:fld>
            <a:endParaRPr lang="en-NZ"/>
          </a:p>
        </p:txBody>
      </p:sp>
    </p:spTree>
    <p:extLst>
      <p:ext uri="{BB962C8B-B14F-4D97-AF65-F5344CB8AC3E}">
        <p14:creationId xmlns:p14="http://schemas.microsoft.com/office/powerpoint/2010/main" val="170299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really a logbook … but it does cover the whole world.</a:t>
            </a:r>
          </a:p>
          <a:p>
            <a:endParaRPr lang="en-GB" dirty="0"/>
          </a:p>
          <a:p>
            <a:r>
              <a:rPr lang="en-GB" dirty="0"/>
              <a:t>It was specified and designed around the end of the last millennium.</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2</a:t>
            </a:fld>
            <a:endParaRPr lang="en-NZ"/>
          </a:p>
        </p:txBody>
      </p:sp>
    </p:spTree>
    <p:extLst>
      <p:ext uri="{BB962C8B-B14F-4D97-AF65-F5344CB8AC3E}">
        <p14:creationId xmlns:p14="http://schemas.microsoft.com/office/powerpoint/2010/main" val="390778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Calibri" panose="020F0502020204030204" pitchFamily="34" charset="0"/>
                <a:ea typeface="Calibri" panose="020F0502020204030204" pitchFamily="34" charset="0"/>
                <a:cs typeface="Arial" panose="020B0604020202020204" pitchFamily="34" charset="0"/>
              </a:rPr>
              <a:t>ARRL’s “Project X” was announced by the new ARRL CEO David Minster NA2AA in a video interview with Tim K3LR in December 2020 (www.youtube.com/watch?v=5bKv6InXAkg&amp;t=1138s). </a:t>
            </a:r>
            <a:endParaRPr lang="en-NZ" dirty="0">
              <a:effectLst/>
              <a:latin typeface="Calibri" panose="020F0502020204030204" pitchFamily="34" charset="0"/>
              <a:ea typeface="Calibri" panose="020F0502020204030204" pitchFamily="34" charset="0"/>
              <a:cs typeface="Arial" panose="020B0604020202020204" pitchFamily="34" charset="0"/>
            </a:endParaRPr>
          </a:p>
          <a:p>
            <a:r>
              <a:rPr lang="en-NZ" dirty="0">
                <a:effectLst/>
                <a:latin typeface="Calibri" panose="020F0502020204030204" pitchFamily="34" charset="0"/>
                <a:ea typeface="Calibri" panose="020F0502020204030204" pitchFamily="34" charset="0"/>
                <a:cs typeface="Arial" panose="020B0604020202020204" pitchFamily="34" charset="0"/>
              </a:rPr>
              <a:t> </a:t>
            </a:r>
          </a:p>
          <a:p>
            <a:r>
              <a:rPr lang="en-GB" dirty="0">
                <a:effectLst/>
                <a:latin typeface="Calibri" panose="020F0502020204030204" pitchFamily="34" charset="0"/>
                <a:ea typeface="Calibri" panose="020F0502020204030204" pitchFamily="34" charset="0"/>
                <a:cs typeface="Arial" panose="020B0604020202020204" pitchFamily="34" charset="0"/>
              </a:rPr>
              <a:t>As described by the CEO, Project X is an ambitious ARRL project to completely redesign LoTW (‘LoTW 2.0’) </a:t>
            </a:r>
            <a:r>
              <a:rPr lang="en-GB" i="1" dirty="0">
                <a:effectLst/>
                <a:latin typeface="Calibri" panose="020F0502020204030204" pitchFamily="34" charset="0"/>
                <a:ea typeface="Calibri" panose="020F0502020204030204" pitchFamily="34" charset="0"/>
                <a:cs typeface="Arial" panose="020B0604020202020204" pitchFamily="34" charset="0"/>
              </a:rPr>
              <a:t>plus </a:t>
            </a:r>
            <a:r>
              <a:rPr lang="en-GB" dirty="0">
                <a:effectLst/>
                <a:latin typeface="Calibri" panose="020F0502020204030204" pitchFamily="34" charset="0"/>
                <a:ea typeface="Calibri" panose="020F0502020204030204" pitchFamily="34" charset="0"/>
                <a:cs typeface="Arial" panose="020B0604020202020204" pitchFamily="34" charset="0"/>
              </a:rPr>
              <a:t>update the back-end database systems used to administer LoTW confirmations and awards such as DXCC </a:t>
            </a:r>
            <a:r>
              <a:rPr lang="en-GB" i="1" dirty="0">
                <a:effectLst/>
                <a:latin typeface="Calibri" panose="020F0502020204030204" pitchFamily="34" charset="0"/>
                <a:ea typeface="Calibri" panose="020F0502020204030204" pitchFamily="34" charset="0"/>
                <a:cs typeface="Arial" panose="020B0604020202020204" pitchFamily="34" charset="0"/>
              </a:rPr>
              <a:t>plus </a:t>
            </a:r>
            <a:r>
              <a:rPr lang="en-GB" dirty="0">
                <a:effectLst/>
                <a:latin typeface="Calibri" panose="020F0502020204030204" pitchFamily="34" charset="0"/>
                <a:ea typeface="Calibri" panose="020F0502020204030204" pitchFamily="34" charset="0"/>
                <a:cs typeface="Arial" panose="020B0604020202020204" pitchFamily="34" charset="0"/>
              </a:rPr>
              <a:t>procedural changes at ARRL HQ.  It will be a costly multi-year project.  The ARRL Logbook Committee is working on it.</a:t>
            </a:r>
            <a:endParaRPr lang="en-NZ" dirty="0">
              <a:effectLst/>
              <a:latin typeface="Calibri" panose="020F0502020204030204" pitchFamily="34" charset="0"/>
              <a:ea typeface="Calibri" panose="020F0502020204030204" pitchFamily="34" charset="0"/>
              <a:cs typeface="Arial" panose="020B0604020202020204" pitchFamily="34" charset="0"/>
            </a:endParaRPr>
          </a:p>
          <a:p>
            <a:r>
              <a:rPr lang="en-NZ" dirty="0">
                <a:effectLst/>
                <a:latin typeface="Calibri" panose="020F0502020204030204" pitchFamily="34" charset="0"/>
                <a:ea typeface="Calibri" panose="020F0502020204030204" pitchFamily="34" charset="0"/>
                <a:cs typeface="Arial" panose="020B0604020202020204" pitchFamily="34" charset="0"/>
              </a:rPr>
              <a:t> </a:t>
            </a:r>
          </a:p>
          <a:p>
            <a:r>
              <a:rPr lang="en-GB" dirty="0">
                <a:effectLst/>
                <a:latin typeface="Calibri" panose="020F0502020204030204" pitchFamily="34" charset="0"/>
                <a:ea typeface="Calibri" panose="020F0502020204030204" pitchFamily="34" charset="0"/>
                <a:cs typeface="Arial" panose="020B0604020202020204" pitchFamily="34" charset="0"/>
              </a:rPr>
              <a:t>Project X </a:t>
            </a:r>
            <a:r>
              <a:rPr lang="en-GB" i="1" dirty="0">
                <a:effectLst/>
                <a:latin typeface="Calibri" panose="020F0502020204030204" pitchFamily="34" charset="0"/>
                <a:ea typeface="Calibri" panose="020F0502020204030204" pitchFamily="34" charset="0"/>
                <a:cs typeface="Arial" panose="020B0604020202020204" pitchFamily="34" charset="0"/>
              </a:rPr>
              <a:t>may</a:t>
            </a:r>
            <a:r>
              <a:rPr lang="en-GB" dirty="0">
                <a:effectLst/>
                <a:latin typeface="Calibri" panose="020F0502020204030204" pitchFamily="34" charset="0"/>
                <a:ea typeface="Calibri" panose="020F0502020204030204" pitchFamily="34" charset="0"/>
                <a:cs typeface="Arial" panose="020B0604020202020204" pitchFamily="34" charset="0"/>
              </a:rPr>
              <a:t> include changes such as:</a:t>
            </a:r>
            <a:endParaRPr lang="en-NZ" dirty="0">
              <a:effectLst/>
              <a:latin typeface="Calibri" panose="020F050202020403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Migration to the cloud; </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Migrating TQSL to a browser-based function, rather than a standalone app;</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Adding dashboards with trend graphs etc. illustrating the numbers;</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Advanced functionality, such as alerts when sought-after entities are spotted on DX Cluster;</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Rule-based and simplified award definitions to facilitate adding new awards;</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Mobile device support; </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General streamlining and User Interface improvements. </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cs typeface="Arial" panose="020B0604020202020204" pitchFamily="34" charset="0"/>
              </a:rPr>
              <a:t> </a:t>
            </a:r>
            <a:endParaRPr lang="en-NZ" dirty="0">
              <a:effectLst/>
              <a:latin typeface="Calibri" panose="020F0502020204030204" pitchFamily="34" charset="0"/>
              <a:ea typeface="Calibri" panose="020F0502020204030204" pitchFamily="34" charset="0"/>
              <a:cs typeface="Arial" panose="020B0604020202020204" pitchFamily="34" charset="0"/>
            </a:endParaRPr>
          </a:p>
          <a:p>
            <a:r>
              <a:rPr lang="en-GB" dirty="0">
                <a:effectLst/>
                <a:latin typeface="Calibri" panose="020F0502020204030204" pitchFamily="34" charset="0"/>
                <a:ea typeface="Calibri" panose="020F0502020204030204" pitchFamily="34" charset="0"/>
                <a:cs typeface="Arial" panose="020B0604020202020204" pitchFamily="34" charset="0"/>
              </a:rPr>
              <a:t>Project X will </a:t>
            </a:r>
            <a:r>
              <a:rPr lang="en-GB" i="1" dirty="0">
                <a:effectLst/>
                <a:latin typeface="Calibri" panose="020F0502020204030204" pitchFamily="34" charset="0"/>
                <a:ea typeface="Calibri" panose="020F0502020204030204" pitchFamily="34" charset="0"/>
                <a:cs typeface="Arial" panose="020B0604020202020204" pitchFamily="34" charset="0"/>
              </a:rPr>
              <a:t>hopefully </a:t>
            </a:r>
            <a:r>
              <a:rPr lang="en-GB" dirty="0">
                <a:effectLst/>
                <a:latin typeface="Calibri" panose="020F0502020204030204" pitchFamily="34" charset="0"/>
                <a:ea typeface="Calibri" panose="020F0502020204030204" pitchFamily="34" charset="0"/>
                <a:cs typeface="Arial" panose="020B0604020202020204" pitchFamily="34" charset="0"/>
              </a:rPr>
              <a:t>incorporate migration and documentation, plus funding for ongoing support, monitoring, management and maintenance as well as routine operations.</a:t>
            </a:r>
            <a:br>
              <a:rPr lang="en-GB" dirty="0">
                <a:effectLst/>
                <a:latin typeface="Calibri" panose="020F0502020204030204" pitchFamily="34" charset="0"/>
                <a:ea typeface="Calibri" panose="020F0502020204030204" pitchFamily="34" charset="0"/>
                <a:cs typeface="Arial" panose="020B0604020202020204" pitchFamily="34" charset="0"/>
              </a:rPr>
            </a:br>
            <a:endParaRPr lang="en-GB" dirty="0">
              <a:effectLst/>
              <a:latin typeface="Calibri" panose="020F0502020204030204" pitchFamily="34" charset="0"/>
              <a:ea typeface="Calibri" panose="020F0502020204030204" pitchFamily="34" charset="0"/>
              <a:cs typeface="Arial" panose="020B0604020202020204" pitchFamily="34" charset="0"/>
            </a:endParaRPr>
          </a:p>
          <a:p>
            <a:r>
              <a:rPr lang="en-GB" b="1" dirty="0">
                <a:effectLst/>
                <a:latin typeface="Calibri" panose="020F0502020204030204" pitchFamily="34" charset="0"/>
                <a:ea typeface="Calibri" panose="020F0502020204030204" pitchFamily="34" charset="0"/>
                <a:cs typeface="Arial" panose="020B0604020202020204" pitchFamily="34" charset="0"/>
              </a:rPr>
              <a:t>However</a:t>
            </a:r>
            <a:r>
              <a:rPr lang="en-GB" dirty="0">
                <a:effectLst/>
                <a:latin typeface="Calibri" panose="020F0502020204030204" pitchFamily="34" charset="0"/>
                <a:ea typeface="Calibri" panose="020F0502020204030204" pitchFamily="34" charset="0"/>
                <a:cs typeface="Arial" panose="020B0604020202020204" pitchFamily="34" charset="0"/>
              </a:rPr>
              <a:t>, very little information about the project has escaped the ARRL HQ black hole so far, and questions to ARRL management about the Project X plans and team have gone unanswered.  Maybe elves are busy in the cave.  Maybe all will be revealed soon … or maybe this was just “vapourware”, an overambitious announcement by an overexcited CEO?  We shall see. </a:t>
            </a:r>
            <a:endParaRPr lang="en-NZ"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05277BA-BB35-43AF-B867-BF5BA33E49DF}" type="slidenum">
              <a:rPr lang="en-NZ" smtClean="0"/>
              <a:t>20</a:t>
            </a:fld>
            <a:endParaRPr lang="en-NZ"/>
          </a:p>
        </p:txBody>
      </p:sp>
    </p:spTree>
    <p:extLst>
      <p:ext uri="{BB962C8B-B14F-4D97-AF65-F5344CB8AC3E}">
        <p14:creationId xmlns:p14="http://schemas.microsoft.com/office/powerpoint/2010/main" val="387100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that reasonably clear and straightforward?  </a:t>
            </a:r>
          </a:p>
          <a:p>
            <a:endParaRPr lang="en-GB" dirty="0"/>
          </a:p>
          <a:p>
            <a:r>
              <a:rPr lang="en-GB" dirty="0"/>
              <a:t>There’s quite a bit more information in the LoTW New User Guide, available from the ARRL website (link on the next slide).</a:t>
            </a:r>
          </a:p>
          <a:p>
            <a:endParaRPr lang="en-GB" dirty="0"/>
          </a:p>
          <a:p>
            <a:r>
              <a:rPr lang="en-GB" dirty="0"/>
              <a:t>If ~30 pages is too much for you, there are quick start guides written by Dave AA6AQ (a programmer who worked on LoTW for a couple of years) plus help pages accessible through the LoTW website, and yet more help within TQSL, Club Log, Fast Log Entry and other logging programs </a:t>
            </a:r>
            <a:r>
              <a:rPr lang="en-GB" i="1" dirty="0"/>
              <a:t>etc</a:t>
            </a:r>
            <a:r>
              <a:rPr lang="en-GB" dirty="0"/>
              <a:t>.</a:t>
            </a:r>
          </a:p>
          <a:p>
            <a:endParaRPr lang="en-GB" dirty="0"/>
          </a:p>
          <a:p>
            <a:r>
              <a:rPr lang="en-GB" dirty="0"/>
              <a:t>There’s even an office ARRL “email reflector” (group) for LoTW users … </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21</a:t>
            </a:fld>
            <a:endParaRPr lang="en-NZ"/>
          </a:p>
        </p:txBody>
      </p:sp>
    </p:spTree>
    <p:extLst>
      <p:ext uri="{BB962C8B-B14F-4D97-AF65-F5344CB8AC3E}">
        <p14:creationId xmlns:p14="http://schemas.microsoft.com/office/powerpoint/2010/main" val="3601021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[Leave this slide on the screen at the end for anyone who wants to scan the QR codes on their smartphones … and/or print it out and post it on noticeboards at the venue.]</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22</a:t>
            </a:fld>
            <a:endParaRPr lang="en-NZ"/>
          </a:p>
        </p:txBody>
      </p:sp>
    </p:spTree>
    <p:extLst>
      <p:ext uri="{BB962C8B-B14F-4D97-AF65-F5344CB8AC3E}">
        <p14:creationId xmlns:p14="http://schemas.microsoft.com/office/powerpoint/2010/main" val="228493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years after the LoTW specification was published, the LoTW system was ready to launch.</a:t>
            </a:r>
          </a:p>
          <a:p>
            <a:endParaRPr lang="en-GB" dirty="0"/>
          </a:p>
          <a:p>
            <a:r>
              <a:rPr lang="en-GB" dirty="0"/>
              <a:t>Wayne N7NG wrote this article for ARRL’s QST magazine in October 2003, announcing the new system.</a:t>
            </a:r>
          </a:p>
          <a:p>
            <a:endParaRPr lang="en-GB" dirty="0"/>
          </a:p>
          <a:p>
            <a:r>
              <a:rPr lang="en-GB" dirty="0"/>
              <a:t>[CLICK]</a:t>
            </a:r>
          </a:p>
          <a:p>
            <a:endParaRPr lang="en-GB" dirty="0"/>
          </a:p>
          <a:p>
            <a:r>
              <a:rPr lang="en-GB" dirty="0"/>
              <a:t>This diagram from Wayne’s article sums up LoTW.</a:t>
            </a:r>
          </a:p>
          <a:p>
            <a:endParaRPr lang="en-GB" dirty="0"/>
          </a:p>
          <a:p>
            <a:r>
              <a:rPr lang="en-GB" dirty="0"/>
              <a:t>Notice that it is described as ”QSO-Matching Software” – not a logbook, nor even an online QSL system.</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3</a:t>
            </a:fld>
            <a:endParaRPr lang="en-NZ"/>
          </a:p>
        </p:txBody>
      </p:sp>
    </p:spTree>
    <p:extLst>
      <p:ext uri="{BB962C8B-B14F-4D97-AF65-F5344CB8AC3E}">
        <p14:creationId xmlns:p14="http://schemas.microsoft.com/office/powerpoint/2010/main" val="353937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also more credible and trustworthy than most other QSL methods – particularly some of the electronic QSL systems out there.</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4</a:t>
            </a:fld>
            <a:endParaRPr lang="en-NZ"/>
          </a:p>
        </p:txBody>
      </p:sp>
    </p:spTree>
    <p:extLst>
      <p:ext uri="{BB962C8B-B14F-4D97-AF65-F5344CB8AC3E}">
        <p14:creationId xmlns:p14="http://schemas.microsoft.com/office/powerpoint/2010/main" val="218971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flow diagram hints at </a:t>
            </a:r>
            <a:r>
              <a:rPr lang="en-GB" dirty="0" err="1"/>
              <a:t>LoTW’s</a:t>
            </a:r>
            <a:r>
              <a:rPr lang="en-GB" dirty="0"/>
              <a:t> technical complexity … but don’t fret.  There are really only two aspects to it:</a:t>
            </a:r>
          </a:p>
          <a:p>
            <a:pPr marL="228600" indent="-228600">
              <a:buFont typeface="+mj-lt"/>
              <a:buAutoNum type="arabicPeriod"/>
            </a:pPr>
            <a:r>
              <a:rPr lang="en-GB" dirty="0"/>
              <a:t>Setting things up.  Although a little daunting, this is a one-time activity.</a:t>
            </a:r>
          </a:p>
          <a:p>
            <a:pPr marL="228600" indent="-228600">
              <a:buFont typeface="+mj-lt"/>
              <a:buAutoNum type="arabicPeriod"/>
            </a:pPr>
            <a:r>
              <a:rPr lang="en-GB" dirty="0"/>
              <a:t>Using LoTW.  Once set up, the routine of using LoTW is quite straightforward.</a:t>
            </a:r>
          </a:p>
          <a:p>
            <a:pPr marL="0" indent="0">
              <a:buFont typeface="+mj-lt"/>
              <a:buNone/>
            </a:pPr>
            <a:endParaRPr lang="en-GB" dirty="0"/>
          </a:p>
          <a:p>
            <a:pPr marL="0" indent="0">
              <a:buFont typeface="+mj-lt"/>
              <a:buNone/>
            </a:pPr>
            <a:r>
              <a:rPr lang="en-GB" dirty="0"/>
              <a:t>We’ll explain them both …</a:t>
            </a:r>
            <a:br>
              <a:rPr lang="en-GB" dirty="0"/>
            </a:br>
            <a:endParaRPr lang="en-GB" dirty="0"/>
          </a:p>
          <a:p>
            <a:pPr marL="0" indent="0">
              <a:buFont typeface="+mj-lt"/>
              <a:buNone/>
            </a:pPr>
            <a:endParaRPr lang="en-GB" dirty="0"/>
          </a:p>
          <a:p>
            <a:pPr marL="0" indent="0">
              <a:buFont typeface="+mj-lt"/>
              <a:buNone/>
            </a:pPr>
            <a:endParaRPr lang="en-GB" dirty="0"/>
          </a:p>
          <a:p>
            <a:pPr marL="0" indent="0">
              <a:buFont typeface="+mj-lt"/>
              <a:buNone/>
            </a:pPr>
            <a:r>
              <a:rPr lang="en-GB" dirty="0"/>
              <a:t>[The flow diagram comes from the </a:t>
            </a:r>
            <a:r>
              <a:rPr lang="en-GB" b="1" dirty="0"/>
              <a:t>LoTW New User Guide</a:t>
            </a:r>
            <a:r>
              <a:rPr lang="en-GB" dirty="0"/>
              <a:t>: there’s a download link at the end of this presentation.]</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5</a:t>
            </a:fld>
            <a:endParaRPr lang="en-NZ"/>
          </a:p>
        </p:txBody>
      </p:sp>
    </p:spTree>
    <p:extLst>
      <p:ext uri="{BB962C8B-B14F-4D97-AF65-F5344CB8AC3E}">
        <p14:creationId xmlns:p14="http://schemas.microsoft.com/office/powerpoint/2010/main" val="148179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are about setting things up to use LoTW.</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6</a:t>
            </a:fld>
            <a:endParaRPr lang="en-NZ"/>
          </a:p>
        </p:txBody>
      </p:sp>
    </p:spTree>
    <p:extLst>
      <p:ext uri="{BB962C8B-B14F-4D97-AF65-F5344CB8AC3E}">
        <p14:creationId xmlns:p14="http://schemas.microsoft.com/office/powerpoint/2010/main" val="23820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most hams, this is the main formality in joining LoTW.</a:t>
            </a:r>
          </a:p>
          <a:p>
            <a:endParaRPr lang="en-GB" dirty="0"/>
          </a:p>
          <a:p>
            <a:r>
              <a:rPr lang="en-GB" dirty="0"/>
              <a:t>Simply convince ARRL that you are duly licensed.</a:t>
            </a:r>
          </a:p>
          <a:p>
            <a:endParaRPr lang="en-GB" dirty="0"/>
          </a:p>
        </p:txBody>
      </p:sp>
      <p:sp>
        <p:nvSpPr>
          <p:cNvPr id="4" name="Slide Number Placeholder 3"/>
          <p:cNvSpPr>
            <a:spLocks noGrp="1"/>
          </p:cNvSpPr>
          <p:nvPr>
            <p:ph type="sldNum" sz="quarter" idx="5"/>
          </p:nvPr>
        </p:nvSpPr>
        <p:spPr/>
        <p:txBody>
          <a:bodyPr/>
          <a:lstStyle/>
          <a:p>
            <a:fld id="{005277BA-BB35-43AF-B867-BF5BA33E49DF}" type="slidenum">
              <a:rPr lang="en-NZ" smtClean="0"/>
              <a:t>7</a:t>
            </a:fld>
            <a:endParaRPr lang="en-NZ"/>
          </a:p>
        </p:txBody>
      </p:sp>
    </p:spTree>
    <p:extLst>
      <p:ext uri="{BB962C8B-B14F-4D97-AF65-F5344CB8AC3E}">
        <p14:creationId xmlns:p14="http://schemas.microsoft.com/office/powerpoint/2010/main" val="78667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prerequisite is straightforward: you need an electronic log.  Easy enough if you log your QSOs on a computer … but what If you have a paper log, and actual logbook?</a:t>
            </a:r>
          </a:p>
          <a:p>
            <a:endParaRPr lang="en-GB" dirty="0"/>
          </a:p>
          <a:p>
            <a:r>
              <a:rPr lang="en-GB" dirty="0"/>
              <a:t>Well, you have choices:</a:t>
            </a:r>
          </a:p>
          <a:p>
            <a:pPr marL="171450" indent="-171450">
              <a:buFont typeface="Arial" panose="020B0604020202020204" pitchFamily="34" charset="0"/>
              <a:buChar char="•"/>
            </a:pPr>
            <a:r>
              <a:rPr lang="en-GB" dirty="0"/>
              <a:t>Prepare an electronic log of ALL your QSOs … or the “interesting” ones anyway</a:t>
            </a:r>
          </a:p>
          <a:p>
            <a:pPr marL="171450" indent="-171450">
              <a:buFont typeface="Arial" panose="020B0604020202020204" pitchFamily="34" charset="0"/>
              <a:buChar char="•"/>
            </a:pPr>
            <a:r>
              <a:rPr lang="en-GB" dirty="0"/>
              <a:t>Pay someone to type up your logs for you</a:t>
            </a:r>
          </a:p>
          <a:p>
            <a:pPr marL="171450" indent="-171450">
              <a:buFont typeface="Arial" panose="020B0604020202020204" pitchFamily="34" charset="0"/>
              <a:buChar char="•"/>
            </a:pPr>
            <a:r>
              <a:rPr lang="en-GB" dirty="0"/>
              <a:t>Don’t worry about historical QSOs: start your electronic log today!</a:t>
            </a:r>
          </a:p>
          <a:p>
            <a:pPr marL="0" indent="0">
              <a:buFont typeface="Arial" panose="020B0604020202020204" pitchFamily="34" charset="0"/>
              <a:buNone/>
            </a:pPr>
            <a:endParaRPr lang="en-NZ" dirty="0"/>
          </a:p>
          <a:p>
            <a:pPr marL="0" indent="0">
              <a:buFont typeface="Arial" panose="020B0604020202020204" pitchFamily="34" charset="0"/>
              <a:buNone/>
            </a:pPr>
            <a:r>
              <a:rPr lang="en-NZ" dirty="0"/>
              <a:t>TQSL has a basic QSO editor function if you want to sign and upload just a few individual QSOs.</a:t>
            </a:r>
          </a:p>
        </p:txBody>
      </p:sp>
      <p:sp>
        <p:nvSpPr>
          <p:cNvPr id="4" name="Slide Number Placeholder 3"/>
          <p:cNvSpPr>
            <a:spLocks noGrp="1"/>
          </p:cNvSpPr>
          <p:nvPr>
            <p:ph type="sldNum" sz="quarter" idx="5"/>
          </p:nvPr>
        </p:nvSpPr>
        <p:spPr/>
        <p:txBody>
          <a:bodyPr/>
          <a:lstStyle/>
          <a:p>
            <a:fld id="{005277BA-BB35-43AF-B867-BF5BA33E49DF}" type="slidenum">
              <a:rPr lang="en-NZ" smtClean="0"/>
              <a:t>8</a:t>
            </a:fld>
            <a:endParaRPr lang="en-NZ"/>
          </a:p>
        </p:txBody>
      </p:sp>
    </p:spTree>
    <p:extLst>
      <p:ext uri="{BB962C8B-B14F-4D97-AF65-F5344CB8AC3E}">
        <p14:creationId xmlns:p14="http://schemas.microsoft.com/office/powerpoint/2010/main" val="59800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 and final prerequisite is TQSL, a </a:t>
            </a:r>
            <a:r>
              <a:rPr lang="en-GB" b="1" dirty="0"/>
              <a:t>FREE </a:t>
            </a:r>
            <a:r>
              <a:rPr lang="en-GB" dirty="0"/>
              <a:t>app (application program) from ARRL that processes your electronic log: it appends a digital signature and uploads your signed QSOs to LoTW.</a:t>
            </a:r>
          </a:p>
          <a:p>
            <a:endParaRPr lang="en-GB" dirty="0"/>
          </a:p>
          <a:p>
            <a:r>
              <a:rPr lang="en-GB" dirty="0"/>
              <a:t>We’ll explain that in a moment … and there are download links at the end of this presentation.</a:t>
            </a:r>
            <a:endParaRPr lang="en-NZ" dirty="0"/>
          </a:p>
        </p:txBody>
      </p:sp>
      <p:sp>
        <p:nvSpPr>
          <p:cNvPr id="4" name="Slide Number Placeholder 3"/>
          <p:cNvSpPr>
            <a:spLocks noGrp="1"/>
          </p:cNvSpPr>
          <p:nvPr>
            <p:ph type="sldNum" sz="quarter" idx="5"/>
          </p:nvPr>
        </p:nvSpPr>
        <p:spPr/>
        <p:txBody>
          <a:bodyPr/>
          <a:lstStyle/>
          <a:p>
            <a:fld id="{005277BA-BB35-43AF-B867-BF5BA33E49DF}" type="slidenum">
              <a:rPr lang="en-NZ" smtClean="0"/>
              <a:t>9</a:t>
            </a:fld>
            <a:endParaRPr lang="en-NZ"/>
          </a:p>
        </p:txBody>
      </p:sp>
    </p:spTree>
    <p:extLst>
      <p:ext uri="{BB962C8B-B14F-4D97-AF65-F5344CB8AC3E}">
        <p14:creationId xmlns:p14="http://schemas.microsoft.com/office/powerpoint/2010/main" val="892402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pic>
        <p:nvPicPr>
          <p:cNvPr id="15" name="Picture 2" descr="Animated GIF Globes · Public Domain · PAT, the free, open source, portable  atlas">
            <a:extLst>
              <a:ext uri="{FF2B5EF4-FFF2-40B4-BE49-F238E27FC236}">
                <a16:creationId xmlns:a16="http://schemas.microsoft.com/office/drawing/2014/main" id="{913A5C50-0F31-4A78-8823-F4D46FEF6A52}"/>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378" y="555760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7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1854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86953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36617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953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1198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47519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0545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rot="18774558">
            <a:off x="11604844" y="6353213"/>
            <a:ext cx="537708" cy="369332"/>
          </a:xfrm>
        </p:spPr>
        <p:txBody>
          <a:bodyPr/>
          <a:lstStyle>
            <a:lvl1pPr algn="ctr">
              <a:defRPr sz="2400"/>
            </a:lvl1pPr>
          </a:lstStyle>
          <a:p>
            <a:fld id="{DBA1B0FB-D917-4C8C-928F-313BD683BF39}" type="slidenum">
              <a:rPr lang="en-US" smtClean="0"/>
              <a:pPr/>
              <a:t>‹#›</a:t>
            </a:fld>
            <a:endParaRPr lang="en-US"/>
          </a:p>
        </p:txBody>
      </p:sp>
      <p:pic>
        <p:nvPicPr>
          <p:cNvPr id="5" name="Picture 2" descr="Animated GIF Globes · Public Domain · PAT, the free, open source, portable  atlas">
            <a:extLst>
              <a:ext uri="{FF2B5EF4-FFF2-40B4-BE49-F238E27FC236}">
                <a16:creationId xmlns:a16="http://schemas.microsoft.com/office/drawing/2014/main" id="{06CD2072-ACA5-4E7A-9832-748D918AFA1E}"/>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378" y="555760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89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9961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a:xfrm>
            <a:off x="550863" y="6507212"/>
            <a:ext cx="2628900" cy="15388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5985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504766632"/>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2CC0-53BB-4CCC-A42E-9DB70CC1EA6C}"/>
              </a:ext>
            </a:extLst>
          </p:cNvPr>
          <p:cNvSpPr>
            <a:spLocks noGrp="1"/>
          </p:cNvSpPr>
          <p:nvPr>
            <p:ph type="ctrTitle"/>
          </p:nvPr>
        </p:nvSpPr>
        <p:spPr>
          <a:xfrm>
            <a:off x="1094561" y="615178"/>
            <a:ext cx="6373812" cy="984885"/>
          </a:xfrm>
        </p:spPr>
        <p:txBody>
          <a:bodyPr wrap="square" anchor="ctr">
            <a:noAutofit/>
          </a:bodyPr>
          <a:lstStyle/>
          <a:p>
            <a:pPr algn="ctr">
              <a:lnSpc>
                <a:spcPct val="90000"/>
              </a:lnSpc>
            </a:pPr>
            <a:r>
              <a:rPr lang="en-GB" sz="4800" dirty="0"/>
              <a:t>Get going with</a:t>
            </a:r>
            <a:br>
              <a:rPr lang="en-GB" sz="4800" dirty="0"/>
            </a:br>
            <a:r>
              <a:rPr lang="en-GB" sz="4800" b="1" dirty="0">
                <a:solidFill>
                  <a:srgbClr val="FFFF00"/>
                </a:solidFill>
              </a:rPr>
              <a:t>L</a:t>
            </a:r>
            <a:r>
              <a:rPr lang="en-GB" sz="4800" dirty="0"/>
              <a:t>ogbook </a:t>
            </a:r>
            <a:r>
              <a:rPr lang="en-GB" sz="4800" b="1" dirty="0">
                <a:solidFill>
                  <a:srgbClr val="FFFF00"/>
                </a:solidFill>
              </a:rPr>
              <a:t>o</a:t>
            </a:r>
            <a:r>
              <a:rPr lang="en-GB" sz="4800" dirty="0"/>
              <a:t>f </a:t>
            </a:r>
            <a:r>
              <a:rPr lang="en-GB" sz="4800" b="1" dirty="0">
                <a:solidFill>
                  <a:srgbClr val="FFFF00"/>
                </a:solidFill>
              </a:rPr>
              <a:t>T</a:t>
            </a:r>
            <a:r>
              <a:rPr lang="en-GB" sz="4800" dirty="0"/>
              <a:t>he </a:t>
            </a:r>
            <a:r>
              <a:rPr lang="en-GB" sz="4800" b="1" dirty="0">
                <a:solidFill>
                  <a:srgbClr val="FFFF00"/>
                </a:solidFill>
              </a:rPr>
              <a:t>W</a:t>
            </a:r>
            <a:r>
              <a:rPr lang="en-GB" sz="4800" dirty="0"/>
              <a:t>orld</a:t>
            </a:r>
            <a:endParaRPr lang="en-NZ" sz="4800" dirty="0"/>
          </a:p>
        </p:txBody>
      </p:sp>
      <p:sp>
        <p:nvSpPr>
          <p:cNvPr id="3" name="Subtitle 2">
            <a:extLst>
              <a:ext uri="{FF2B5EF4-FFF2-40B4-BE49-F238E27FC236}">
                <a16:creationId xmlns:a16="http://schemas.microsoft.com/office/drawing/2014/main" id="{2AC1A0CC-AA3B-4144-B508-474D78165686}"/>
              </a:ext>
            </a:extLst>
          </p:cNvPr>
          <p:cNvSpPr>
            <a:spLocks noGrp="1"/>
          </p:cNvSpPr>
          <p:nvPr>
            <p:ph type="subTitle" idx="1"/>
          </p:nvPr>
        </p:nvSpPr>
        <p:spPr>
          <a:xfrm>
            <a:off x="9092943" y="498047"/>
            <a:ext cx="1706862" cy="984885"/>
          </a:xfrm>
        </p:spPr>
        <p:txBody>
          <a:bodyPr anchor="ctr">
            <a:normAutofit fontScale="92500" lnSpcReduction="20000"/>
          </a:bodyPr>
          <a:lstStyle/>
          <a:p>
            <a:pPr algn="r"/>
            <a:endParaRPr lang="en-NZ" dirty="0">
              <a:solidFill>
                <a:schemeClr val="tx1">
                  <a:alpha val="60000"/>
                </a:schemeClr>
              </a:solidFill>
            </a:endParaRPr>
          </a:p>
          <a:p>
            <a:pPr algn="ctr"/>
            <a:r>
              <a:rPr lang="en-GB" sz="2000" dirty="0">
                <a:solidFill>
                  <a:schemeClr val="tx1">
                    <a:alpha val="60000"/>
                  </a:schemeClr>
                </a:solidFill>
              </a:rPr>
              <a:t>Gary  Hinson ZL2iFB</a:t>
            </a:r>
            <a:endParaRPr lang="en-NZ" sz="2000" dirty="0">
              <a:solidFill>
                <a:schemeClr val="tx1">
                  <a:alpha val="60000"/>
                </a:schemeClr>
              </a:solidFill>
            </a:endParaRPr>
          </a:p>
        </p:txBody>
      </p:sp>
      <p:pic>
        <p:nvPicPr>
          <p:cNvPr id="4" name="Picture 3" descr="The planet earth taken from the outer space">
            <a:extLst>
              <a:ext uri="{FF2B5EF4-FFF2-40B4-BE49-F238E27FC236}">
                <a16:creationId xmlns:a16="http://schemas.microsoft.com/office/drawing/2014/main" id="{E5364027-CBE9-4464-926F-66833458610C}"/>
              </a:ext>
            </a:extLst>
          </p:cNvPr>
          <p:cNvPicPr>
            <a:picLocks noChangeAspect="1"/>
          </p:cNvPicPr>
          <p:nvPr/>
        </p:nvPicPr>
        <p:blipFill rotWithShape="1">
          <a:blip r:embed="rId3"/>
          <a:srcRect t="15165" b="24818"/>
          <a:stretch/>
        </p:blipFill>
        <p:spPr>
          <a:xfrm>
            <a:off x="20" y="2083436"/>
            <a:ext cx="12191980" cy="4774564"/>
          </a:xfrm>
          <a:custGeom>
            <a:avLst/>
            <a:gdLst/>
            <a:ahLst/>
            <a:cxnLst/>
            <a:rect l="l" t="t" r="r" b="b"/>
            <a:pathLst>
              <a:path w="12192000" h="4774564">
                <a:moveTo>
                  <a:pt x="0" y="0"/>
                </a:moveTo>
                <a:lnTo>
                  <a:pt x="12192000" y="0"/>
                </a:lnTo>
                <a:lnTo>
                  <a:pt x="12192000" y="4774564"/>
                </a:lnTo>
                <a:lnTo>
                  <a:pt x="0" y="4774564"/>
                </a:lnTo>
                <a:close/>
              </a:path>
            </a:pathLst>
          </a:custGeom>
        </p:spPr>
      </p:pic>
    </p:spTree>
    <p:extLst>
      <p:ext uri="{BB962C8B-B14F-4D97-AF65-F5344CB8AC3E}">
        <p14:creationId xmlns:p14="http://schemas.microsoft.com/office/powerpoint/2010/main" val="118885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E2BE-FA27-4597-B55E-5C0478957766}"/>
              </a:ext>
            </a:extLst>
          </p:cNvPr>
          <p:cNvSpPr>
            <a:spLocks noGrp="1"/>
          </p:cNvSpPr>
          <p:nvPr>
            <p:ph type="title" idx="4294967295"/>
          </p:nvPr>
        </p:nvSpPr>
        <p:spPr>
          <a:xfrm>
            <a:off x="1100138" y="549275"/>
            <a:ext cx="11091862" cy="1331913"/>
          </a:xfrm>
        </p:spPr>
        <p:txBody>
          <a:bodyPr/>
          <a:lstStyle/>
          <a:p>
            <a:r>
              <a:rPr lang="en-GB" dirty="0"/>
              <a:t>Register</a:t>
            </a:r>
            <a:endParaRPr lang="en-NZ" dirty="0"/>
          </a:p>
        </p:txBody>
      </p:sp>
      <p:sp>
        <p:nvSpPr>
          <p:cNvPr id="4" name="Slide Number Placeholder 3">
            <a:extLst>
              <a:ext uri="{FF2B5EF4-FFF2-40B4-BE49-F238E27FC236}">
                <a16:creationId xmlns:a16="http://schemas.microsoft.com/office/drawing/2014/main" id="{ED3DDF23-2855-494C-8452-C58BF466E3A8}"/>
              </a:ext>
            </a:extLst>
          </p:cNvPr>
          <p:cNvSpPr>
            <a:spLocks noGrp="1"/>
          </p:cNvSpPr>
          <p:nvPr>
            <p:ph type="sldNum" sz="quarter" idx="12"/>
          </p:nvPr>
        </p:nvSpPr>
        <p:spPr/>
        <p:txBody>
          <a:bodyPr/>
          <a:lstStyle/>
          <a:p>
            <a:fld id="{DBA1B0FB-D917-4C8C-928F-313BD683BF39}" type="slidenum">
              <a:rPr lang="en-US" smtClean="0"/>
              <a:pPr/>
              <a:t>10</a:t>
            </a:fld>
            <a:endParaRPr lang="en-US"/>
          </a:p>
        </p:txBody>
      </p:sp>
      <p:pic>
        <p:nvPicPr>
          <p:cNvPr id="7" name="Picture 6">
            <a:extLst>
              <a:ext uri="{FF2B5EF4-FFF2-40B4-BE49-F238E27FC236}">
                <a16:creationId xmlns:a16="http://schemas.microsoft.com/office/drawing/2014/main" id="{C45FDAC0-EDC6-4C20-AB0E-B6391E3A586B}"/>
              </a:ext>
            </a:extLst>
          </p:cNvPr>
          <p:cNvPicPr>
            <a:picLocks noChangeAspect="1"/>
          </p:cNvPicPr>
          <p:nvPr/>
        </p:nvPicPr>
        <p:blipFill>
          <a:blip r:embed="rId3"/>
          <a:stretch>
            <a:fillRect/>
          </a:stretch>
        </p:blipFill>
        <p:spPr>
          <a:xfrm>
            <a:off x="1699308" y="1488072"/>
            <a:ext cx="9392554" cy="4820653"/>
          </a:xfrm>
          <a:prstGeom prst="rect">
            <a:avLst/>
          </a:prstGeom>
        </p:spPr>
      </p:pic>
      <p:sp>
        <p:nvSpPr>
          <p:cNvPr id="8" name="TextBox 7">
            <a:extLst>
              <a:ext uri="{FF2B5EF4-FFF2-40B4-BE49-F238E27FC236}">
                <a16:creationId xmlns:a16="http://schemas.microsoft.com/office/drawing/2014/main" id="{6F0D61A0-4729-40F9-B34F-9C0FEA11BE57}"/>
              </a:ext>
            </a:extLst>
          </p:cNvPr>
          <p:cNvSpPr txBox="1"/>
          <p:nvPr/>
        </p:nvSpPr>
        <p:spPr>
          <a:xfrm rot="20621688">
            <a:off x="2563373" y="3644853"/>
            <a:ext cx="2847185" cy="1446550"/>
          </a:xfrm>
          <a:prstGeom prst="rect">
            <a:avLst/>
          </a:prstGeom>
          <a:noFill/>
        </p:spPr>
        <p:txBody>
          <a:bodyPr wrap="square" rtlCol="0">
            <a:spAutoFit/>
          </a:bodyPr>
          <a:lstStyle/>
          <a:p>
            <a:pPr algn="ctr"/>
            <a:r>
              <a:rPr lang="en-GB" sz="8800" b="1" dirty="0">
                <a:solidFill>
                  <a:schemeClr val="accent3">
                    <a:lumMod val="75000"/>
                  </a:schemeClr>
                </a:solidFill>
              </a:rPr>
              <a:t>FREE!</a:t>
            </a:r>
            <a:endParaRPr lang="en-NZ" sz="8800" b="1" dirty="0">
              <a:solidFill>
                <a:schemeClr val="accent3">
                  <a:lumMod val="75000"/>
                </a:schemeClr>
              </a:solidFill>
            </a:endParaRPr>
          </a:p>
        </p:txBody>
      </p:sp>
    </p:spTree>
    <p:extLst>
      <p:ext uri="{BB962C8B-B14F-4D97-AF65-F5344CB8AC3E}">
        <p14:creationId xmlns:p14="http://schemas.microsoft.com/office/powerpoint/2010/main" val="28296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AF4742-F8D0-41DD-B81A-BAC6D92F709D}"/>
              </a:ext>
            </a:extLst>
          </p:cNvPr>
          <p:cNvSpPr>
            <a:spLocks noGrp="1"/>
          </p:cNvSpPr>
          <p:nvPr>
            <p:ph type="sldNum" sz="quarter" idx="12"/>
          </p:nvPr>
        </p:nvSpPr>
        <p:spPr/>
        <p:txBody>
          <a:bodyPr/>
          <a:lstStyle/>
          <a:p>
            <a:fld id="{DBA1B0FB-D917-4C8C-928F-313BD683BF39}" type="slidenum">
              <a:rPr lang="en-US" smtClean="0"/>
              <a:pPr/>
              <a:t>11</a:t>
            </a:fld>
            <a:endParaRPr lang="en-US"/>
          </a:p>
        </p:txBody>
      </p:sp>
      <p:sp>
        <p:nvSpPr>
          <p:cNvPr id="3" name="Rectangle: Rounded Corners 2">
            <a:extLst>
              <a:ext uri="{FF2B5EF4-FFF2-40B4-BE49-F238E27FC236}">
                <a16:creationId xmlns:a16="http://schemas.microsoft.com/office/drawing/2014/main" id="{E0BF0462-D401-414A-8D16-62ACF79A9111}"/>
              </a:ext>
            </a:extLst>
          </p:cNvPr>
          <p:cNvSpPr/>
          <p:nvPr/>
        </p:nvSpPr>
        <p:spPr>
          <a:xfrm>
            <a:off x="3504337" y="1876504"/>
            <a:ext cx="5183326" cy="3104991"/>
          </a:xfrm>
          <a:prstGeom prst="roundRect">
            <a:avLst>
              <a:gd name="adj" fmla="val 8355"/>
            </a:avLst>
          </a:prstGeom>
          <a:solidFill>
            <a:srgbClr val="FFFFFF"/>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chemeClr val="accent1">
                    <a:lumMod val="75000"/>
                  </a:schemeClr>
                </a:solidFill>
              </a:rPr>
              <a:t>Using</a:t>
            </a:r>
            <a:br>
              <a:rPr lang="en-GB" sz="7200" dirty="0">
                <a:solidFill>
                  <a:schemeClr val="accent1">
                    <a:lumMod val="75000"/>
                  </a:schemeClr>
                </a:solidFill>
              </a:rPr>
            </a:br>
            <a:r>
              <a:rPr lang="en-GB" sz="7200" dirty="0">
                <a:solidFill>
                  <a:schemeClr val="accent1">
                    <a:lumMod val="75000"/>
                  </a:schemeClr>
                </a:solidFill>
              </a:rPr>
              <a:t>LoTW</a:t>
            </a:r>
            <a:endParaRPr lang="en-NZ" sz="7200" dirty="0">
              <a:solidFill>
                <a:schemeClr val="accent1">
                  <a:lumMod val="75000"/>
                </a:schemeClr>
              </a:solidFill>
            </a:endParaRPr>
          </a:p>
        </p:txBody>
      </p:sp>
    </p:spTree>
    <p:extLst>
      <p:ext uri="{BB962C8B-B14F-4D97-AF65-F5344CB8AC3E}">
        <p14:creationId xmlns:p14="http://schemas.microsoft.com/office/powerpoint/2010/main" val="132967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566D-45D0-4A8A-B8FE-34E02AA517C5}"/>
              </a:ext>
            </a:extLst>
          </p:cNvPr>
          <p:cNvSpPr>
            <a:spLocks noGrp="1"/>
          </p:cNvSpPr>
          <p:nvPr>
            <p:ph type="title" idx="4294967295"/>
          </p:nvPr>
        </p:nvSpPr>
        <p:spPr>
          <a:xfrm>
            <a:off x="1100138" y="549275"/>
            <a:ext cx="11091862" cy="1331913"/>
          </a:xfrm>
        </p:spPr>
        <p:txBody>
          <a:bodyPr/>
          <a:lstStyle/>
          <a:p>
            <a:r>
              <a:rPr lang="en-GB" dirty="0"/>
              <a:t>Sign and upload your log</a:t>
            </a:r>
            <a:endParaRPr lang="en-NZ" dirty="0"/>
          </a:p>
        </p:txBody>
      </p:sp>
      <p:sp>
        <p:nvSpPr>
          <p:cNvPr id="4" name="Slide Number Placeholder 3">
            <a:extLst>
              <a:ext uri="{FF2B5EF4-FFF2-40B4-BE49-F238E27FC236}">
                <a16:creationId xmlns:a16="http://schemas.microsoft.com/office/drawing/2014/main" id="{A03399D9-206E-4F5B-AC21-1E11FF6190B8}"/>
              </a:ext>
            </a:extLst>
          </p:cNvPr>
          <p:cNvSpPr>
            <a:spLocks noGrp="1"/>
          </p:cNvSpPr>
          <p:nvPr>
            <p:ph type="sldNum" sz="quarter" idx="12"/>
          </p:nvPr>
        </p:nvSpPr>
        <p:spPr/>
        <p:txBody>
          <a:bodyPr/>
          <a:lstStyle/>
          <a:p>
            <a:fld id="{DBA1B0FB-D917-4C8C-928F-313BD683BF39}" type="slidenum">
              <a:rPr lang="en-US" smtClean="0"/>
              <a:pPr/>
              <a:t>12</a:t>
            </a:fld>
            <a:endParaRPr lang="en-US"/>
          </a:p>
        </p:txBody>
      </p:sp>
      <p:pic>
        <p:nvPicPr>
          <p:cNvPr id="15" name="Picture 14">
            <a:extLst>
              <a:ext uri="{FF2B5EF4-FFF2-40B4-BE49-F238E27FC236}">
                <a16:creationId xmlns:a16="http://schemas.microsoft.com/office/drawing/2014/main" id="{BF5D0028-95EE-459D-80AF-423C69A0E0C4}"/>
              </a:ext>
            </a:extLst>
          </p:cNvPr>
          <p:cNvPicPr>
            <a:picLocks noChangeAspect="1"/>
          </p:cNvPicPr>
          <p:nvPr/>
        </p:nvPicPr>
        <p:blipFill>
          <a:blip r:embed="rId3"/>
          <a:stretch>
            <a:fillRect/>
          </a:stretch>
        </p:blipFill>
        <p:spPr>
          <a:xfrm>
            <a:off x="3376233" y="2216637"/>
            <a:ext cx="5439534" cy="3124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1895728-8637-4FC1-91E9-EEC657815630}"/>
              </a:ext>
            </a:extLst>
          </p:cNvPr>
          <p:cNvPicPr>
            <a:picLocks noChangeAspect="1"/>
          </p:cNvPicPr>
          <p:nvPr/>
        </p:nvPicPr>
        <p:blipFill>
          <a:blip r:embed="rId4"/>
          <a:stretch>
            <a:fillRect/>
          </a:stretch>
        </p:blipFill>
        <p:spPr>
          <a:xfrm>
            <a:off x="2970140" y="1833121"/>
            <a:ext cx="6087325" cy="4382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63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FFB1-360C-44C4-BFEE-175A89C425A7}"/>
              </a:ext>
            </a:extLst>
          </p:cNvPr>
          <p:cNvSpPr>
            <a:spLocks noGrp="1"/>
          </p:cNvSpPr>
          <p:nvPr>
            <p:ph type="title" idx="4294967295"/>
          </p:nvPr>
        </p:nvSpPr>
        <p:spPr>
          <a:xfrm>
            <a:off x="1100138" y="549275"/>
            <a:ext cx="11091862" cy="1331913"/>
          </a:xfrm>
        </p:spPr>
        <p:txBody>
          <a:bodyPr/>
          <a:lstStyle/>
          <a:p>
            <a:r>
              <a:rPr lang="en-GB" dirty="0"/>
              <a:t>Check confirmations received</a:t>
            </a:r>
            <a:endParaRPr lang="en-NZ" dirty="0"/>
          </a:p>
        </p:txBody>
      </p:sp>
      <p:sp>
        <p:nvSpPr>
          <p:cNvPr id="4" name="Slide Number Placeholder 3">
            <a:extLst>
              <a:ext uri="{FF2B5EF4-FFF2-40B4-BE49-F238E27FC236}">
                <a16:creationId xmlns:a16="http://schemas.microsoft.com/office/drawing/2014/main" id="{552FFEFF-3C07-4A41-87BC-DB95F64A87D4}"/>
              </a:ext>
            </a:extLst>
          </p:cNvPr>
          <p:cNvSpPr>
            <a:spLocks noGrp="1"/>
          </p:cNvSpPr>
          <p:nvPr>
            <p:ph type="sldNum" sz="quarter" idx="12"/>
          </p:nvPr>
        </p:nvSpPr>
        <p:spPr/>
        <p:txBody>
          <a:bodyPr/>
          <a:lstStyle/>
          <a:p>
            <a:fld id="{DBA1B0FB-D917-4C8C-928F-313BD683BF39}" type="slidenum">
              <a:rPr lang="en-US" smtClean="0"/>
              <a:pPr/>
              <a:t>13</a:t>
            </a:fld>
            <a:endParaRPr lang="en-US"/>
          </a:p>
        </p:txBody>
      </p:sp>
      <p:pic>
        <p:nvPicPr>
          <p:cNvPr id="5" name="Picture 4">
            <a:extLst>
              <a:ext uri="{FF2B5EF4-FFF2-40B4-BE49-F238E27FC236}">
                <a16:creationId xmlns:a16="http://schemas.microsoft.com/office/drawing/2014/main" id="{3AF98DA7-8650-4041-9DEF-D27216869673}"/>
              </a:ext>
            </a:extLst>
          </p:cNvPr>
          <p:cNvPicPr>
            <a:picLocks noChangeAspect="1"/>
          </p:cNvPicPr>
          <p:nvPr/>
        </p:nvPicPr>
        <p:blipFill>
          <a:blip r:embed="rId3"/>
          <a:stretch>
            <a:fillRect/>
          </a:stretch>
        </p:blipFill>
        <p:spPr>
          <a:xfrm>
            <a:off x="9517728" y="-2075"/>
            <a:ext cx="2674272" cy="1422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88A4914-EBA2-407F-BB4C-F675E1FEB908}"/>
              </a:ext>
            </a:extLst>
          </p:cNvPr>
          <p:cNvSpPr txBox="1"/>
          <p:nvPr/>
        </p:nvSpPr>
        <p:spPr>
          <a:xfrm>
            <a:off x="10455656" y="1419523"/>
            <a:ext cx="1736344" cy="923330"/>
          </a:xfrm>
          <a:prstGeom prst="rect">
            <a:avLst/>
          </a:prstGeom>
          <a:noFill/>
        </p:spPr>
        <p:txBody>
          <a:bodyPr wrap="square" rtlCol="0">
            <a:spAutoFit/>
          </a:bodyPr>
          <a:lstStyle/>
          <a:p>
            <a:pPr algn="ctr"/>
            <a:r>
              <a:rPr lang="en-GB" sz="5400" b="1" dirty="0">
                <a:solidFill>
                  <a:schemeClr val="accent6">
                    <a:lumMod val="40000"/>
                    <a:lumOff val="60000"/>
                  </a:schemeClr>
                </a:solidFill>
              </a:rPr>
              <a:t>57% </a:t>
            </a:r>
            <a:endParaRPr lang="en-NZ" sz="5400" b="1" dirty="0">
              <a:solidFill>
                <a:schemeClr val="accent6">
                  <a:lumMod val="40000"/>
                  <a:lumOff val="60000"/>
                </a:schemeClr>
              </a:solidFill>
            </a:endParaRPr>
          </a:p>
        </p:txBody>
      </p:sp>
      <p:pic>
        <p:nvPicPr>
          <p:cNvPr id="7" name="Picture 6">
            <a:extLst>
              <a:ext uri="{FF2B5EF4-FFF2-40B4-BE49-F238E27FC236}">
                <a16:creationId xmlns:a16="http://schemas.microsoft.com/office/drawing/2014/main" id="{173DCDF2-5B51-47A0-9DA8-251B21F7D7EC}"/>
              </a:ext>
            </a:extLst>
          </p:cNvPr>
          <p:cNvPicPr>
            <a:picLocks noChangeAspect="1"/>
          </p:cNvPicPr>
          <p:nvPr/>
        </p:nvPicPr>
        <p:blipFill>
          <a:blip r:embed="rId4"/>
          <a:stretch>
            <a:fillRect/>
          </a:stretch>
        </p:blipFill>
        <p:spPr>
          <a:xfrm>
            <a:off x="2733446" y="1547813"/>
            <a:ext cx="6431597" cy="6858000"/>
          </a:xfrm>
          <a:prstGeom prst="rect">
            <a:avLst/>
          </a:prstGeom>
        </p:spPr>
      </p:pic>
    </p:spTree>
    <p:extLst>
      <p:ext uri="{BB962C8B-B14F-4D97-AF65-F5344CB8AC3E}">
        <p14:creationId xmlns:p14="http://schemas.microsoft.com/office/powerpoint/2010/main" val="239814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1FB4-8952-4968-BD5A-0DE8CECB9BBB}"/>
              </a:ext>
            </a:extLst>
          </p:cNvPr>
          <p:cNvSpPr>
            <a:spLocks noGrp="1"/>
          </p:cNvSpPr>
          <p:nvPr>
            <p:ph type="title" idx="4294967295"/>
          </p:nvPr>
        </p:nvSpPr>
        <p:spPr>
          <a:xfrm>
            <a:off x="1100138" y="549275"/>
            <a:ext cx="11091862" cy="1331913"/>
          </a:xfrm>
        </p:spPr>
        <p:txBody>
          <a:bodyPr/>
          <a:lstStyle/>
          <a:p>
            <a:r>
              <a:rPr lang="en-GB" dirty="0"/>
              <a:t>DXCC</a:t>
            </a:r>
            <a:endParaRPr lang="en-NZ" dirty="0"/>
          </a:p>
        </p:txBody>
      </p:sp>
      <p:sp>
        <p:nvSpPr>
          <p:cNvPr id="4" name="Slide Number Placeholder 3">
            <a:extLst>
              <a:ext uri="{FF2B5EF4-FFF2-40B4-BE49-F238E27FC236}">
                <a16:creationId xmlns:a16="http://schemas.microsoft.com/office/drawing/2014/main" id="{A30F8EF4-99C6-470E-B29C-1DAB199D8281}"/>
              </a:ext>
            </a:extLst>
          </p:cNvPr>
          <p:cNvSpPr>
            <a:spLocks noGrp="1"/>
          </p:cNvSpPr>
          <p:nvPr>
            <p:ph type="sldNum" sz="quarter" idx="12"/>
          </p:nvPr>
        </p:nvSpPr>
        <p:spPr/>
        <p:txBody>
          <a:bodyPr/>
          <a:lstStyle/>
          <a:p>
            <a:fld id="{DBA1B0FB-D917-4C8C-928F-313BD683BF39}" type="slidenum">
              <a:rPr lang="en-US" smtClean="0"/>
              <a:pPr/>
              <a:t>14</a:t>
            </a:fld>
            <a:endParaRPr lang="en-US"/>
          </a:p>
        </p:txBody>
      </p:sp>
      <p:pic>
        <p:nvPicPr>
          <p:cNvPr id="8" name="Picture 7">
            <a:extLst>
              <a:ext uri="{FF2B5EF4-FFF2-40B4-BE49-F238E27FC236}">
                <a16:creationId xmlns:a16="http://schemas.microsoft.com/office/drawing/2014/main" id="{ADB0D349-D244-47D3-8DDB-D2BB459C7715}"/>
              </a:ext>
            </a:extLst>
          </p:cNvPr>
          <p:cNvPicPr>
            <a:picLocks noChangeAspect="1"/>
          </p:cNvPicPr>
          <p:nvPr/>
        </p:nvPicPr>
        <p:blipFill>
          <a:blip r:embed="rId3"/>
          <a:stretch>
            <a:fillRect/>
          </a:stretch>
        </p:blipFill>
        <p:spPr>
          <a:xfrm>
            <a:off x="3981155" y="942628"/>
            <a:ext cx="4229690" cy="497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74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7C4E3-ECB9-4634-B4E0-2988312BED4A}"/>
              </a:ext>
            </a:extLst>
          </p:cNvPr>
          <p:cNvSpPr>
            <a:spLocks noGrp="1"/>
          </p:cNvSpPr>
          <p:nvPr>
            <p:ph type="sldNum" sz="quarter" idx="12"/>
          </p:nvPr>
        </p:nvSpPr>
        <p:spPr/>
        <p:txBody>
          <a:bodyPr/>
          <a:lstStyle/>
          <a:p>
            <a:fld id="{DBA1B0FB-D917-4C8C-928F-313BD683BF39}" type="slidenum">
              <a:rPr lang="en-US" smtClean="0"/>
              <a:pPr/>
              <a:t>15</a:t>
            </a:fld>
            <a:endParaRPr lang="en-US"/>
          </a:p>
        </p:txBody>
      </p:sp>
      <p:pic>
        <p:nvPicPr>
          <p:cNvPr id="3" name="Picture 2">
            <a:extLst>
              <a:ext uri="{FF2B5EF4-FFF2-40B4-BE49-F238E27FC236}">
                <a16:creationId xmlns:a16="http://schemas.microsoft.com/office/drawing/2014/main" id="{9EC93087-A1C9-46CF-94C9-6CE23D9E2E5F}"/>
              </a:ext>
            </a:extLst>
          </p:cNvPr>
          <p:cNvPicPr>
            <a:picLocks noChangeAspect="1"/>
          </p:cNvPicPr>
          <p:nvPr/>
        </p:nvPicPr>
        <p:blipFill>
          <a:blip r:embed="rId3"/>
          <a:stretch>
            <a:fillRect/>
          </a:stretch>
        </p:blipFill>
        <p:spPr>
          <a:xfrm>
            <a:off x="1851375" y="1447090"/>
            <a:ext cx="8804261" cy="4581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1BFB560D-8004-4235-AEFF-F0CF1F445990}"/>
              </a:ext>
            </a:extLst>
          </p:cNvPr>
          <p:cNvSpPr txBox="1"/>
          <p:nvPr/>
        </p:nvSpPr>
        <p:spPr>
          <a:xfrm rot="16200000">
            <a:off x="8794654" y="2894378"/>
            <a:ext cx="6158088" cy="369332"/>
          </a:xfrm>
          <a:prstGeom prst="rect">
            <a:avLst/>
          </a:prstGeom>
          <a:noFill/>
        </p:spPr>
        <p:txBody>
          <a:bodyPr wrap="square">
            <a:spAutoFit/>
          </a:bodyPr>
          <a:lstStyle/>
          <a:p>
            <a:pPr algn="ctr"/>
            <a:r>
              <a:rPr lang="en-NZ" dirty="0"/>
              <a:t>www.hb9bza.net/lotw-users-list/8-lotw/20-lotw-missing</a:t>
            </a:r>
          </a:p>
        </p:txBody>
      </p:sp>
      <p:sp>
        <p:nvSpPr>
          <p:cNvPr id="5" name="Rectangle: Rounded Corners 4">
            <a:extLst>
              <a:ext uri="{FF2B5EF4-FFF2-40B4-BE49-F238E27FC236}">
                <a16:creationId xmlns:a16="http://schemas.microsoft.com/office/drawing/2014/main" id="{9F84EA38-023D-4596-B3A4-DDAD5199758D}"/>
              </a:ext>
            </a:extLst>
          </p:cNvPr>
          <p:cNvSpPr/>
          <p:nvPr/>
        </p:nvSpPr>
        <p:spPr>
          <a:xfrm>
            <a:off x="1874521" y="2126939"/>
            <a:ext cx="1805655" cy="367909"/>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1">
            <a:extLst>
              <a:ext uri="{FF2B5EF4-FFF2-40B4-BE49-F238E27FC236}">
                <a16:creationId xmlns:a16="http://schemas.microsoft.com/office/drawing/2014/main" id="{29EEC12A-1E25-461A-A1B4-CA14D0700337}"/>
              </a:ext>
            </a:extLst>
          </p:cNvPr>
          <p:cNvSpPr txBox="1">
            <a:spLocks/>
          </p:cNvSpPr>
          <p:nvPr/>
        </p:nvSpPr>
        <p:spPr>
          <a:xfrm>
            <a:off x="1100138" y="549275"/>
            <a:ext cx="11091862" cy="1331913"/>
          </a:xfrm>
          <a:prstGeom prst="rect">
            <a:avLst/>
          </a:prstGeom>
        </p:spPr>
        <p:txBody>
          <a:bodyPr vert="horz" wrap="square" lIns="0" tIns="0" rIns="0" bIns="0" rtlCol="0" anchor="t" anchorCtr="0">
            <a:norm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dirty="0"/>
              <a:t>DXCC</a:t>
            </a:r>
            <a:endParaRPr lang="en-NZ" dirty="0"/>
          </a:p>
        </p:txBody>
      </p:sp>
    </p:spTree>
    <p:extLst>
      <p:ext uri="{BB962C8B-B14F-4D97-AF65-F5344CB8AC3E}">
        <p14:creationId xmlns:p14="http://schemas.microsoft.com/office/powerpoint/2010/main" val="31179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6D993B-75D2-4BFC-98FD-1FC99552AD69}"/>
              </a:ext>
            </a:extLst>
          </p:cNvPr>
          <p:cNvSpPr>
            <a:spLocks noGrp="1"/>
          </p:cNvSpPr>
          <p:nvPr>
            <p:ph type="sldNum" sz="quarter" idx="12"/>
          </p:nvPr>
        </p:nvSpPr>
        <p:spPr/>
        <p:txBody>
          <a:bodyPr/>
          <a:lstStyle/>
          <a:p>
            <a:fld id="{DBA1B0FB-D917-4C8C-928F-313BD683BF39}" type="slidenum">
              <a:rPr lang="en-US" smtClean="0"/>
              <a:pPr/>
              <a:t>16</a:t>
            </a:fld>
            <a:endParaRPr lang="en-US"/>
          </a:p>
        </p:txBody>
      </p:sp>
      <p:sp>
        <p:nvSpPr>
          <p:cNvPr id="3" name="Title 1">
            <a:extLst>
              <a:ext uri="{FF2B5EF4-FFF2-40B4-BE49-F238E27FC236}">
                <a16:creationId xmlns:a16="http://schemas.microsoft.com/office/drawing/2014/main" id="{B541C97C-6842-42D3-AD57-35A07405985B}"/>
              </a:ext>
            </a:extLst>
          </p:cNvPr>
          <p:cNvSpPr txBox="1">
            <a:spLocks/>
          </p:cNvSpPr>
          <p:nvPr/>
        </p:nvSpPr>
        <p:spPr>
          <a:xfrm>
            <a:off x="1100138" y="549275"/>
            <a:ext cx="11091862" cy="1331913"/>
          </a:xfrm>
          <a:prstGeom prst="rect">
            <a:avLst/>
          </a:prstGeom>
        </p:spPr>
        <p:txBody>
          <a:bodyPr vert="horz" wrap="square" lIns="0" tIns="0" rIns="0" bIns="0" rtlCol="0" anchor="t" anchorCtr="0">
            <a:norm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dirty="0"/>
              <a:t>Other awards</a:t>
            </a:r>
            <a:endParaRPr lang="en-NZ" dirty="0"/>
          </a:p>
        </p:txBody>
      </p:sp>
      <p:pic>
        <p:nvPicPr>
          <p:cNvPr id="5" name="Picture 4">
            <a:extLst>
              <a:ext uri="{FF2B5EF4-FFF2-40B4-BE49-F238E27FC236}">
                <a16:creationId xmlns:a16="http://schemas.microsoft.com/office/drawing/2014/main" id="{47EB68F1-F664-4866-82D0-5F47E7BF5EBF}"/>
              </a:ext>
            </a:extLst>
          </p:cNvPr>
          <p:cNvPicPr>
            <a:picLocks noChangeAspect="1"/>
          </p:cNvPicPr>
          <p:nvPr/>
        </p:nvPicPr>
        <p:blipFill>
          <a:blip r:embed="rId3"/>
          <a:stretch>
            <a:fillRect/>
          </a:stretch>
        </p:blipFill>
        <p:spPr>
          <a:xfrm>
            <a:off x="4702698" y="707765"/>
            <a:ext cx="3886742" cy="5830114"/>
          </a:xfrm>
          <a:prstGeom prst="rect">
            <a:avLst/>
          </a:prstGeom>
        </p:spPr>
      </p:pic>
    </p:spTree>
    <p:extLst>
      <p:ext uri="{BB962C8B-B14F-4D97-AF65-F5344CB8AC3E}">
        <p14:creationId xmlns:p14="http://schemas.microsoft.com/office/powerpoint/2010/main" val="16555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ECEE-D428-4679-8144-C5E9916C8002}"/>
              </a:ext>
            </a:extLst>
          </p:cNvPr>
          <p:cNvSpPr>
            <a:spLocks noGrp="1"/>
          </p:cNvSpPr>
          <p:nvPr>
            <p:ph type="title" idx="4294967295"/>
          </p:nvPr>
        </p:nvSpPr>
        <p:spPr>
          <a:xfrm>
            <a:off x="1100138" y="549275"/>
            <a:ext cx="11091862" cy="1331913"/>
          </a:xfrm>
        </p:spPr>
        <p:txBody>
          <a:bodyPr>
            <a:normAutofit/>
          </a:bodyPr>
          <a:lstStyle/>
          <a:p>
            <a:r>
              <a:rPr lang="en-GB" dirty="0"/>
              <a:t>Synchronise your log</a:t>
            </a:r>
            <a:endParaRPr lang="en-NZ" dirty="0"/>
          </a:p>
        </p:txBody>
      </p:sp>
      <p:sp>
        <p:nvSpPr>
          <p:cNvPr id="4" name="Slide Number Placeholder 3">
            <a:extLst>
              <a:ext uri="{FF2B5EF4-FFF2-40B4-BE49-F238E27FC236}">
                <a16:creationId xmlns:a16="http://schemas.microsoft.com/office/drawing/2014/main" id="{F315C1AE-CE6F-4675-88EC-EAD4A1056798}"/>
              </a:ext>
            </a:extLst>
          </p:cNvPr>
          <p:cNvSpPr>
            <a:spLocks noGrp="1"/>
          </p:cNvSpPr>
          <p:nvPr>
            <p:ph type="sldNum" sz="quarter" idx="12"/>
          </p:nvPr>
        </p:nvSpPr>
        <p:spPr/>
        <p:txBody>
          <a:bodyPr/>
          <a:lstStyle/>
          <a:p>
            <a:fld id="{DBA1B0FB-D917-4C8C-928F-313BD683BF39}" type="slidenum">
              <a:rPr lang="en-US" smtClean="0"/>
              <a:pPr/>
              <a:t>17</a:t>
            </a:fld>
            <a:endParaRPr lang="en-US"/>
          </a:p>
        </p:txBody>
      </p:sp>
      <p:pic>
        <p:nvPicPr>
          <p:cNvPr id="7" name="Picture 6">
            <a:extLst>
              <a:ext uri="{FF2B5EF4-FFF2-40B4-BE49-F238E27FC236}">
                <a16:creationId xmlns:a16="http://schemas.microsoft.com/office/drawing/2014/main" id="{A75D43AD-6D0C-4DD1-8B37-F1EBEB32C3E8}"/>
              </a:ext>
            </a:extLst>
          </p:cNvPr>
          <p:cNvPicPr>
            <a:picLocks noChangeAspect="1"/>
          </p:cNvPicPr>
          <p:nvPr/>
        </p:nvPicPr>
        <p:blipFill>
          <a:blip r:embed="rId3"/>
          <a:stretch>
            <a:fillRect/>
          </a:stretch>
        </p:blipFill>
        <p:spPr>
          <a:xfrm>
            <a:off x="1690353" y="1482874"/>
            <a:ext cx="9401509" cy="5130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8F388649-17FB-4C9F-8340-754C898F8DF7}"/>
              </a:ext>
            </a:extLst>
          </p:cNvPr>
          <p:cNvSpPr txBox="1"/>
          <p:nvPr/>
        </p:nvSpPr>
        <p:spPr>
          <a:xfrm rot="802158">
            <a:off x="8181308" y="3486259"/>
            <a:ext cx="2847185" cy="1446550"/>
          </a:xfrm>
          <a:prstGeom prst="rect">
            <a:avLst/>
          </a:prstGeom>
          <a:noFill/>
        </p:spPr>
        <p:txBody>
          <a:bodyPr wrap="square" rtlCol="0">
            <a:spAutoFit/>
          </a:bodyPr>
          <a:lstStyle/>
          <a:p>
            <a:pPr algn="ctr"/>
            <a:r>
              <a:rPr lang="en-GB" sz="8800" b="1" dirty="0">
                <a:solidFill>
                  <a:schemeClr val="accent3">
                    <a:lumMod val="75000"/>
                  </a:schemeClr>
                </a:solidFill>
              </a:rPr>
              <a:t>FREE!</a:t>
            </a:r>
            <a:endParaRPr lang="en-NZ" sz="8800" b="1" dirty="0">
              <a:solidFill>
                <a:schemeClr val="accent3">
                  <a:lumMod val="75000"/>
                </a:schemeClr>
              </a:solidFill>
            </a:endParaRPr>
          </a:p>
        </p:txBody>
      </p:sp>
    </p:spTree>
    <p:extLst>
      <p:ext uri="{BB962C8B-B14F-4D97-AF65-F5344CB8AC3E}">
        <p14:creationId xmlns:p14="http://schemas.microsoft.com/office/powerpoint/2010/main" val="252269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B9D24-ADE0-4803-8436-BD104ECEDF58}"/>
              </a:ext>
            </a:extLst>
          </p:cNvPr>
          <p:cNvSpPr>
            <a:spLocks noGrp="1"/>
          </p:cNvSpPr>
          <p:nvPr>
            <p:ph type="sldNum" sz="quarter" idx="12"/>
          </p:nvPr>
        </p:nvSpPr>
        <p:spPr/>
        <p:txBody>
          <a:bodyPr/>
          <a:lstStyle/>
          <a:p>
            <a:fld id="{DBA1B0FB-D917-4C8C-928F-313BD683BF39}" type="slidenum">
              <a:rPr lang="en-US" smtClean="0"/>
              <a:pPr/>
              <a:t>18</a:t>
            </a:fld>
            <a:endParaRPr lang="en-US"/>
          </a:p>
        </p:txBody>
      </p:sp>
      <p:sp>
        <p:nvSpPr>
          <p:cNvPr id="3" name="Title 1">
            <a:extLst>
              <a:ext uri="{FF2B5EF4-FFF2-40B4-BE49-F238E27FC236}">
                <a16:creationId xmlns:a16="http://schemas.microsoft.com/office/drawing/2014/main" id="{74C15890-DB6A-4890-856C-6586E8ED3215}"/>
              </a:ext>
            </a:extLst>
          </p:cNvPr>
          <p:cNvSpPr txBox="1">
            <a:spLocks/>
          </p:cNvSpPr>
          <p:nvPr/>
        </p:nvSpPr>
        <p:spPr>
          <a:xfrm>
            <a:off x="1100138" y="549275"/>
            <a:ext cx="11091862" cy="1331913"/>
          </a:xfrm>
          <a:prstGeom prst="rect">
            <a:avLst/>
          </a:prstGeom>
        </p:spPr>
        <p:txBody>
          <a:bodyPr vert="horz" wrap="square" lIns="0" tIns="0" rIns="0" bIns="0" rtlCol="0" anchor="t" anchorCtr="0">
            <a:norm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a:t>Synchronise your log</a:t>
            </a:r>
            <a:endParaRPr lang="en-NZ"/>
          </a:p>
        </p:txBody>
      </p:sp>
      <p:sp>
        <p:nvSpPr>
          <p:cNvPr id="4" name="Slide Number Placeholder 3">
            <a:extLst>
              <a:ext uri="{FF2B5EF4-FFF2-40B4-BE49-F238E27FC236}">
                <a16:creationId xmlns:a16="http://schemas.microsoft.com/office/drawing/2014/main" id="{ACD0EAE5-0B2B-4825-AED6-1D923A450F0C}"/>
              </a:ext>
            </a:extLst>
          </p:cNvPr>
          <p:cNvSpPr txBox="1">
            <a:spLocks/>
          </p:cNvSpPr>
          <p:nvPr/>
        </p:nvSpPr>
        <p:spPr>
          <a:xfrm rot="18774558">
            <a:off x="11604844" y="6353213"/>
            <a:ext cx="537708" cy="369332"/>
          </a:xfrm>
          <a:prstGeom prst="rect">
            <a:avLst/>
          </a:prstGeom>
        </p:spPr>
        <p:txBody>
          <a:bodyPr vert="horz" wrap="square" lIns="0" tIns="0" rIns="0" bIns="0" rtlCol="0" anchor="ctr">
            <a:spAutoFit/>
          </a:bodyPr>
          <a:lstStyle>
            <a:defPPr>
              <a:defRPr lang="en-US"/>
            </a:defPPr>
            <a:lvl1pPr marL="0" algn="ctr" defTabSz="914400" rtl="0" eaLnBrk="1" latinLnBrk="0" hangingPunct="1">
              <a:defRPr sz="2400" kern="1200">
                <a:solidFill>
                  <a:schemeClr val="tx1">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US" smtClean="0"/>
              <a:pPr/>
              <a:t>18</a:t>
            </a:fld>
            <a:endParaRPr lang="en-US"/>
          </a:p>
        </p:txBody>
      </p:sp>
      <p:pic>
        <p:nvPicPr>
          <p:cNvPr id="5" name="Picture 4">
            <a:extLst>
              <a:ext uri="{FF2B5EF4-FFF2-40B4-BE49-F238E27FC236}">
                <a16:creationId xmlns:a16="http://schemas.microsoft.com/office/drawing/2014/main" id="{8FA9BB05-55FC-4F4D-B035-CE3C6B400669}"/>
              </a:ext>
            </a:extLst>
          </p:cNvPr>
          <p:cNvPicPr>
            <a:picLocks noChangeAspect="1"/>
          </p:cNvPicPr>
          <p:nvPr/>
        </p:nvPicPr>
        <p:blipFill>
          <a:blip r:embed="rId3"/>
          <a:stretch>
            <a:fillRect/>
          </a:stretch>
        </p:blipFill>
        <p:spPr>
          <a:xfrm>
            <a:off x="2605087" y="1337229"/>
            <a:ext cx="6981825" cy="5200650"/>
          </a:xfrm>
          <a:prstGeom prst="rect">
            <a:avLst/>
          </a:prstGeom>
        </p:spPr>
      </p:pic>
    </p:spTree>
    <p:extLst>
      <p:ext uri="{BB962C8B-B14F-4D97-AF65-F5344CB8AC3E}">
        <p14:creationId xmlns:p14="http://schemas.microsoft.com/office/powerpoint/2010/main" val="30886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51645-D270-4AC7-B1B9-5539EDB72330}"/>
              </a:ext>
            </a:extLst>
          </p:cNvPr>
          <p:cNvSpPr>
            <a:spLocks noGrp="1"/>
          </p:cNvSpPr>
          <p:nvPr>
            <p:ph type="title"/>
          </p:nvPr>
        </p:nvSpPr>
        <p:spPr>
          <a:xfrm>
            <a:off x="1954343" y="657987"/>
            <a:ext cx="8283313" cy="5542025"/>
          </a:xfrm>
        </p:spPr>
        <p:txBody>
          <a:bodyPr>
            <a:normAutofit/>
          </a:bodyPr>
          <a:lstStyle/>
          <a:p>
            <a:pPr algn="ctr"/>
            <a:r>
              <a:rPr lang="en-GB" sz="7200" dirty="0"/>
              <a:t>The future</a:t>
            </a:r>
            <a:endParaRPr lang="en-NZ" sz="7200" dirty="0"/>
          </a:p>
        </p:txBody>
      </p:sp>
      <p:sp>
        <p:nvSpPr>
          <p:cNvPr id="2" name="Slide Number Placeholder 1">
            <a:extLst>
              <a:ext uri="{FF2B5EF4-FFF2-40B4-BE49-F238E27FC236}">
                <a16:creationId xmlns:a16="http://schemas.microsoft.com/office/drawing/2014/main" id="{9917CB8B-6DB8-4BBA-90E3-CFAB5E86A7C2}"/>
              </a:ext>
            </a:extLst>
          </p:cNvPr>
          <p:cNvSpPr>
            <a:spLocks noGrp="1"/>
          </p:cNvSpPr>
          <p:nvPr>
            <p:ph type="sldNum" sz="quarter" idx="12"/>
          </p:nvPr>
        </p:nvSpPr>
        <p:spPr/>
        <p:txBody>
          <a:bodyPr/>
          <a:lstStyle/>
          <a:p>
            <a:fld id="{DBA1B0FB-D917-4C8C-928F-313BD683BF39}" type="slidenum">
              <a:rPr lang="en-US" smtClean="0"/>
              <a:pPr/>
              <a:t>19</a:t>
            </a:fld>
            <a:endParaRPr lang="en-US"/>
          </a:p>
        </p:txBody>
      </p:sp>
      <p:sp>
        <p:nvSpPr>
          <p:cNvPr id="4" name="TextBox 3">
            <a:extLst>
              <a:ext uri="{FF2B5EF4-FFF2-40B4-BE49-F238E27FC236}">
                <a16:creationId xmlns:a16="http://schemas.microsoft.com/office/drawing/2014/main" id="{0E75BF75-C58D-47F2-968F-09BF4CE108AC}"/>
              </a:ext>
            </a:extLst>
          </p:cNvPr>
          <p:cNvSpPr txBox="1"/>
          <p:nvPr/>
        </p:nvSpPr>
        <p:spPr>
          <a:xfrm rot="2722773">
            <a:off x="9522651" y="503764"/>
            <a:ext cx="3142169" cy="1446550"/>
          </a:xfrm>
          <a:prstGeom prst="rect">
            <a:avLst/>
          </a:prstGeom>
          <a:noFill/>
        </p:spPr>
        <p:txBody>
          <a:bodyPr wrap="square" rtlCol="0">
            <a:spAutoFit/>
          </a:bodyPr>
          <a:lstStyle/>
          <a:p>
            <a:r>
              <a:rPr lang="en-GB" sz="8800" dirty="0"/>
              <a:t>2022+</a:t>
            </a:r>
            <a:endParaRPr lang="en-NZ" sz="8800" dirty="0"/>
          </a:p>
        </p:txBody>
      </p:sp>
    </p:spTree>
    <p:extLst>
      <p:ext uri="{BB962C8B-B14F-4D97-AF65-F5344CB8AC3E}">
        <p14:creationId xmlns:p14="http://schemas.microsoft.com/office/powerpoint/2010/main" val="290873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 0 L 0 4.44444E-6 " pathEditMode="relative" rAng="0" ptsTypes="AA">
                                      <p:cBhvr>
                                        <p:cTn id="6" dur="2500" accel="50000" decel="50000" autoRev="1" fill="hold">
                                          <p:stCondLst>
                                            <p:cond delay="0"/>
                                          </p:stCondLst>
                                        </p:cTn>
                                        <p:tgtEl>
                                          <p:spTgt spid="3"/>
                                        </p:tgtEl>
                                        <p:attrNameLst>
                                          <p:attrName>ppt_x</p:attrName>
                                          <p:attrName>ppt_y</p:attrName>
                                        </p:attrNameLst>
                                      </p:cBhvr>
                                      <p:rCtr x="0" y="-2546"/>
                                    </p:animMotion>
                                    <p:animRot by="1500000">
                                      <p:cBhvr>
                                        <p:cTn id="7" dur="1250" fill="hold">
                                          <p:stCondLst>
                                            <p:cond delay="0"/>
                                          </p:stCondLst>
                                        </p:cTn>
                                        <p:tgtEl>
                                          <p:spTgt spid="3"/>
                                        </p:tgtEl>
                                        <p:attrNameLst>
                                          <p:attrName>r</p:attrName>
                                        </p:attrNameLst>
                                      </p:cBhvr>
                                    </p:animRot>
                                    <p:animRot by="-1500000">
                                      <p:cBhvr>
                                        <p:cTn id="8" dur="1250" fill="hold">
                                          <p:stCondLst>
                                            <p:cond delay="1250"/>
                                          </p:stCondLst>
                                        </p:cTn>
                                        <p:tgtEl>
                                          <p:spTgt spid="3"/>
                                        </p:tgtEl>
                                        <p:attrNameLst>
                                          <p:attrName>r</p:attrName>
                                        </p:attrNameLst>
                                      </p:cBhvr>
                                    </p:animRot>
                                    <p:animRot by="-1500000">
                                      <p:cBhvr>
                                        <p:cTn id="9" dur="1250" fill="hold">
                                          <p:stCondLst>
                                            <p:cond delay="2500"/>
                                          </p:stCondLst>
                                        </p:cTn>
                                        <p:tgtEl>
                                          <p:spTgt spid="3"/>
                                        </p:tgtEl>
                                        <p:attrNameLst>
                                          <p:attrName>r</p:attrName>
                                        </p:attrNameLst>
                                      </p:cBhvr>
                                    </p:animRot>
                                    <p:animRot by="1500000">
                                      <p:cBhvr>
                                        <p:cTn id="10" dur="1250" fill="hold">
                                          <p:stCondLst>
                                            <p:cond delay="3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8937-3B55-437E-B956-2CE1B39A5A01}"/>
              </a:ext>
            </a:extLst>
          </p:cNvPr>
          <p:cNvSpPr>
            <a:spLocks noGrp="1"/>
          </p:cNvSpPr>
          <p:nvPr>
            <p:ph type="title" idx="4294967295"/>
          </p:nvPr>
        </p:nvSpPr>
        <p:spPr>
          <a:xfrm>
            <a:off x="1100138" y="549275"/>
            <a:ext cx="11091862" cy="1331913"/>
          </a:xfrm>
        </p:spPr>
        <p:txBody>
          <a:bodyPr/>
          <a:lstStyle/>
          <a:p>
            <a:r>
              <a:rPr lang="en-GB" dirty="0"/>
              <a:t>What </a:t>
            </a:r>
            <a:r>
              <a:rPr lang="en-GB" i="1" dirty="0"/>
              <a:t>is</a:t>
            </a:r>
            <a:r>
              <a:rPr lang="en-GB" dirty="0"/>
              <a:t> </a:t>
            </a:r>
            <a:r>
              <a:rPr lang="en-GB" sz="4800" b="1" dirty="0">
                <a:solidFill>
                  <a:srgbClr val="FFFF00"/>
                </a:solidFill>
              </a:rPr>
              <a:t>L</a:t>
            </a:r>
            <a:r>
              <a:rPr lang="en-GB" sz="4800" dirty="0"/>
              <a:t>ogbook </a:t>
            </a:r>
            <a:r>
              <a:rPr lang="en-GB" sz="4800" b="1" dirty="0">
                <a:solidFill>
                  <a:srgbClr val="FFFF00"/>
                </a:solidFill>
              </a:rPr>
              <a:t>o</a:t>
            </a:r>
            <a:r>
              <a:rPr lang="en-GB" sz="4800" dirty="0"/>
              <a:t>f </a:t>
            </a:r>
            <a:r>
              <a:rPr lang="en-GB" sz="4800" b="1" dirty="0">
                <a:solidFill>
                  <a:srgbClr val="FFFF00"/>
                </a:solidFill>
              </a:rPr>
              <a:t>T</a:t>
            </a:r>
            <a:r>
              <a:rPr lang="en-GB" sz="4800" dirty="0"/>
              <a:t>he </a:t>
            </a:r>
            <a:r>
              <a:rPr lang="en-GB" sz="4800" b="1" dirty="0">
                <a:solidFill>
                  <a:srgbClr val="FFFF00"/>
                </a:solidFill>
              </a:rPr>
              <a:t>W</a:t>
            </a:r>
            <a:r>
              <a:rPr lang="en-GB" sz="4800" dirty="0"/>
              <a:t>orld</a:t>
            </a:r>
            <a:r>
              <a:rPr lang="en-GB" dirty="0"/>
              <a:t>?</a:t>
            </a:r>
            <a:endParaRPr lang="en-NZ" dirty="0"/>
          </a:p>
        </p:txBody>
      </p:sp>
      <p:sp>
        <p:nvSpPr>
          <p:cNvPr id="4" name="Slide Number Placeholder 3">
            <a:extLst>
              <a:ext uri="{FF2B5EF4-FFF2-40B4-BE49-F238E27FC236}">
                <a16:creationId xmlns:a16="http://schemas.microsoft.com/office/drawing/2014/main" id="{DF1FEB2D-46E9-414F-B3D1-7E1C94BF7F5B}"/>
              </a:ext>
            </a:extLst>
          </p:cNvPr>
          <p:cNvSpPr>
            <a:spLocks noGrp="1"/>
          </p:cNvSpPr>
          <p:nvPr>
            <p:ph type="sldNum" sz="quarter" idx="12"/>
          </p:nvPr>
        </p:nvSpPr>
        <p:spPr/>
        <p:txBody>
          <a:bodyPr/>
          <a:lstStyle/>
          <a:p>
            <a:fld id="{DBA1B0FB-D917-4C8C-928F-313BD683BF39}" type="slidenum">
              <a:rPr lang="en-US" smtClean="0"/>
              <a:pPr/>
              <a:t>2</a:t>
            </a:fld>
            <a:endParaRPr lang="en-US"/>
          </a:p>
        </p:txBody>
      </p:sp>
      <p:pic>
        <p:nvPicPr>
          <p:cNvPr id="14" name="Picture 13">
            <a:extLst>
              <a:ext uri="{FF2B5EF4-FFF2-40B4-BE49-F238E27FC236}">
                <a16:creationId xmlns:a16="http://schemas.microsoft.com/office/drawing/2014/main" id="{7F9B20E2-587A-4B6D-A887-FD800B5FF6F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rot="213807">
            <a:off x="3740659" y="1338386"/>
            <a:ext cx="4127697" cy="5298238"/>
          </a:xfrm>
          <a:prstGeom prst="rect">
            <a:avLst/>
          </a:prstGeom>
          <a:ln>
            <a:noFill/>
          </a:ln>
          <a:effectLst>
            <a:softEdge rad="112500"/>
          </a:effectLst>
        </p:spPr>
      </p:pic>
      <p:sp>
        <p:nvSpPr>
          <p:cNvPr id="15" name="TextBox 14">
            <a:extLst>
              <a:ext uri="{FF2B5EF4-FFF2-40B4-BE49-F238E27FC236}">
                <a16:creationId xmlns:a16="http://schemas.microsoft.com/office/drawing/2014/main" id="{AD49C8AB-AB8B-402D-9230-6228B04D358B}"/>
              </a:ext>
            </a:extLst>
          </p:cNvPr>
          <p:cNvSpPr txBox="1"/>
          <p:nvPr/>
        </p:nvSpPr>
        <p:spPr>
          <a:xfrm rot="2722773">
            <a:off x="10058399" y="259645"/>
            <a:ext cx="2483555" cy="1446550"/>
          </a:xfrm>
          <a:prstGeom prst="rect">
            <a:avLst/>
          </a:prstGeom>
          <a:noFill/>
        </p:spPr>
        <p:txBody>
          <a:bodyPr wrap="square" rtlCol="0">
            <a:spAutoFit/>
          </a:bodyPr>
          <a:lstStyle/>
          <a:p>
            <a:r>
              <a:rPr lang="en-GB" sz="8800" dirty="0"/>
              <a:t>2001</a:t>
            </a:r>
            <a:endParaRPr lang="en-NZ" sz="8800" dirty="0"/>
          </a:p>
        </p:txBody>
      </p:sp>
    </p:spTree>
    <p:extLst>
      <p:ext uri="{BB962C8B-B14F-4D97-AF65-F5344CB8AC3E}">
        <p14:creationId xmlns:p14="http://schemas.microsoft.com/office/powerpoint/2010/main" val="382621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653DD8-A7D2-425A-99C8-13B44F9E24F2}"/>
              </a:ext>
            </a:extLst>
          </p:cNvPr>
          <p:cNvPicPr>
            <a:picLocks noChangeAspect="1"/>
          </p:cNvPicPr>
          <p:nvPr/>
        </p:nvPicPr>
        <p:blipFill>
          <a:blip r:embed="rId3"/>
          <a:stretch>
            <a:fillRect/>
          </a:stretch>
        </p:blipFill>
        <p:spPr>
          <a:xfrm>
            <a:off x="8862" y="-1"/>
            <a:ext cx="12202875" cy="7224889"/>
          </a:xfrm>
          <a:prstGeom prst="rect">
            <a:avLst/>
          </a:prstGeom>
        </p:spPr>
      </p:pic>
      <p:sp>
        <p:nvSpPr>
          <p:cNvPr id="4" name="Slide Number Placeholder 3">
            <a:extLst>
              <a:ext uri="{FF2B5EF4-FFF2-40B4-BE49-F238E27FC236}">
                <a16:creationId xmlns:a16="http://schemas.microsoft.com/office/drawing/2014/main" id="{AE3CEB99-8E6D-45C2-9814-9C28D0C9EAE9}"/>
              </a:ext>
            </a:extLst>
          </p:cNvPr>
          <p:cNvSpPr>
            <a:spLocks noGrp="1"/>
          </p:cNvSpPr>
          <p:nvPr>
            <p:ph type="sldNum" sz="quarter" idx="12"/>
          </p:nvPr>
        </p:nvSpPr>
        <p:spPr/>
        <p:txBody>
          <a:bodyPr/>
          <a:lstStyle/>
          <a:p>
            <a:fld id="{DBA1B0FB-D917-4C8C-928F-313BD683BF39}" type="slidenum">
              <a:rPr lang="en-US" smtClean="0"/>
              <a:pPr/>
              <a:t>20</a:t>
            </a:fld>
            <a:endParaRPr lang="en-US"/>
          </a:p>
        </p:txBody>
      </p:sp>
      <p:sp>
        <p:nvSpPr>
          <p:cNvPr id="2" name="Title 1">
            <a:extLst>
              <a:ext uri="{FF2B5EF4-FFF2-40B4-BE49-F238E27FC236}">
                <a16:creationId xmlns:a16="http://schemas.microsoft.com/office/drawing/2014/main" id="{AFCDE493-5333-4E7A-8247-578104DF4F7E}"/>
              </a:ext>
            </a:extLst>
          </p:cNvPr>
          <p:cNvSpPr>
            <a:spLocks noGrp="1"/>
          </p:cNvSpPr>
          <p:nvPr>
            <p:ph type="title" idx="4294967295"/>
          </p:nvPr>
        </p:nvSpPr>
        <p:spPr>
          <a:xfrm rot="451258">
            <a:off x="5643311" y="3091214"/>
            <a:ext cx="502884" cy="1042458"/>
          </a:xfrm>
        </p:spPr>
        <p:txBody>
          <a:bodyPr>
            <a:noAutofit/>
            <a:scene3d>
              <a:camera prst="perspectiveHeroicExtremeLeftFacing"/>
              <a:lightRig rig="threePt" dir="t"/>
            </a:scene3d>
          </a:bodyPr>
          <a:lstStyle/>
          <a:p>
            <a:r>
              <a:rPr lang="en-GB" sz="8000" b="1" dirty="0">
                <a:latin typeface="Arial Black" panose="020B0A04020102020204" pitchFamily="34" charset="0"/>
              </a:rPr>
              <a:t>X </a:t>
            </a:r>
            <a:endParaRPr lang="en-NZ" sz="8000" b="1" dirty="0">
              <a:latin typeface="Arial Black" panose="020B0A04020102020204" pitchFamily="34" charset="0"/>
            </a:endParaRPr>
          </a:p>
        </p:txBody>
      </p:sp>
    </p:spTree>
    <p:extLst>
      <p:ext uri="{BB962C8B-B14F-4D97-AF65-F5344CB8AC3E}">
        <p14:creationId xmlns:p14="http://schemas.microsoft.com/office/powerpoint/2010/main" val="8974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 calcmode="lin" valueType="num">
                                      <p:cBhvr>
                                        <p:cTn id="9" dur="5000" fill="hold"/>
                                        <p:tgtEl>
                                          <p:spTgt spid="2"/>
                                        </p:tgtEl>
                                        <p:attrNameLst>
                                          <p:attrName>style.rotation</p:attrName>
                                        </p:attrNameLst>
                                      </p:cBhvr>
                                      <p:tavLst>
                                        <p:tav tm="0">
                                          <p:val>
                                            <p:fltVal val="90"/>
                                          </p:val>
                                        </p:tav>
                                        <p:tav tm="100000">
                                          <p:val>
                                            <p:fltVal val="0"/>
                                          </p:val>
                                        </p:tav>
                                      </p:tavLst>
                                    </p:anim>
                                    <p:animEffect transition="in" filter="fade">
                                      <p:cBhvr>
                                        <p:cTn id="10"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1B27-378A-4D79-8FB7-90EF2420E06C}"/>
              </a:ext>
            </a:extLst>
          </p:cNvPr>
          <p:cNvSpPr>
            <a:spLocks noGrp="1"/>
          </p:cNvSpPr>
          <p:nvPr>
            <p:ph type="title" idx="4294967295"/>
          </p:nvPr>
        </p:nvSpPr>
        <p:spPr>
          <a:xfrm>
            <a:off x="1100138" y="549275"/>
            <a:ext cx="11091862" cy="1331913"/>
          </a:xfrm>
        </p:spPr>
        <p:txBody>
          <a:bodyPr/>
          <a:lstStyle/>
          <a:p>
            <a:r>
              <a:rPr lang="en-GB" dirty="0"/>
              <a:t>Questions?</a:t>
            </a:r>
            <a:endParaRPr lang="en-NZ" dirty="0"/>
          </a:p>
        </p:txBody>
      </p:sp>
      <p:sp>
        <p:nvSpPr>
          <p:cNvPr id="4" name="Slide Number Placeholder 3">
            <a:extLst>
              <a:ext uri="{FF2B5EF4-FFF2-40B4-BE49-F238E27FC236}">
                <a16:creationId xmlns:a16="http://schemas.microsoft.com/office/drawing/2014/main" id="{20DE5AB6-40D9-4F57-B078-60B70AC6851D}"/>
              </a:ext>
            </a:extLst>
          </p:cNvPr>
          <p:cNvSpPr>
            <a:spLocks noGrp="1"/>
          </p:cNvSpPr>
          <p:nvPr>
            <p:ph type="sldNum" sz="quarter" idx="12"/>
          </p:nvPr>
        </p:nvSpPr>
        <p:spPr/>
        <p:txBody>
          <a:bodyPr/>
          <a:lstStyle/>
          <a:p>
            <a:fld id="{DBA1B0FB-D917-4C8C-928F-313BD683BF39}" type="slidenum">
              <a:rPr lang="en-US" smtClean="0"/>
              <a:pPr/>
              <a:t>21</a:t>
            </a:fld>
            <a:endParaRPr lang="en-US"/>
          </a:p>
        </p:txBody>
      </p:sp>
      <p:pic>
        <p:nvPicPr>
          <p:cNvPr id="5" name="Picture 4">
            <a:extLst>
              <a:ext uri="{FF2B5EF4-FFF2-40B4-BE49-F238E27FC236}">
                <a16:creationId xmlns:a16="http://schemas.microsoft.com/office/drawing/2014/main" id="{366DD097-596A-4050-B26A-ABC3096728F8}"/>
              </a:ext>
            </a:extLst>
          </p:cNvPr>
          <p:cNvPicPr>
            <a:picLocks noChangeAspect="1"/>
          </p:cNvPicPr>
          <p:nvPr/>
        </p:nvPicPr>
        <p:blipFill>
          <a:blip r:embed="rId3"/>
          <a:stretch>
            <a:fillRect/>
          </a:stretch>
        </p:blipFill>
        <p:spPr>
          <a:xfrm rot="334673">
            <a:off x="4526777" y="597728"/>
            <a:ext cx="4238583" cy="5662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853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84E632-7E39-4842-AE6C-D34061B5CAD1}"/>
              </a:ext>
            </a:extLst>
          </p:cNvPr>
          <p:cNvSpPr>
            <a:spLocks noGrp="1"/>
          </p:cNvSpPr>
          <p:nvPr>
            <p:ph type="sldNum" sz="quarter" idx="12"/>
          </p:nvPr>
        </p:nvSpPr>
        <p:spPr/>
        <p:txBody>
          <a:bodyPr/>
          <a:lstStyle/>
          <a:p>
            <a:fld id="{DBA1B0FB-D917-4C8C-928F-313BD683BF39}" type="slidenum">
              <a:rPr lang="en-US" smtClean="0"/>
              <a:pPr/>
              <a:t>22</a:t>
            </a:fld>
            <a:endParaRPr lang="en-US"/>
          </a:p>
        </p:txBody>
      </p:sp>
      <p:sp>
        <p:nvSpPr>
          <p:cNvPr id="3" name="TextBox 2">
            <a:extLst>
              <a:ext uri="{FF2B5EF4-FFF2-40B4-BE49-F238E27FC236}">
                <a16:creationId xmlns:a16="http://schemas.microsoft.com/office/drawing/2014/main" id="{2E27CCAA-7C1E-40A9-B965-7BE07D0E2028}"/>
              </a:ext>
            </a:extLst>
          </p:cNvPr>
          <p:cNvSpPr txBox="1"/>
          <p:nvPr/>
        </p:nvSpPr>
        <p:spPr>
          <a:xfrm>
            <a:off x="1313354" y="274273"/>
            <a:ext cx="3048845" cy="461665"/>
          </a:xfrm>
          <a:prstGeom prst="rect">
            <a:avLst/>
          </a:prstGeom>
          <a:noFill/>
        </p:spPr>
        <p:txBody>
          <a:bodyPr wrap="square">
            <a:spAutoFit/>
          </a:bodyPr>
          <a:lstStyle/>
          <a:p>
            <a:pPr algn="ctr"/>
            <a:r>
              <a:rPr lang="en-NZ" sz="2400" dirty="0"/>
              <a:t>LoTW New User Guide</a:t>
            </a:r>
            <a:endParaRPr lang="en-NZ" sz="2400" b="1" dirty="0"/>
          </a:p>
        </p:txBody>
      </p:sp>
      <p:pic>
        <p:nvPicPr>
          <p:cNvPr id="4" name="Picture 3">
            <a:extLst>
              <a:ext uri="{FF2B5EF4-FFF2-40B4-BE49-F238E27FC236}">
                <a16:creationId xmlns:a16="http://schemas.microsoft.com/office/drawing/2014/main" id="{229EE06B-8F38-4206-93A9-82E17F72931F}"/>
              </a:ext>
            </a:extLst>
          </p:cNvPr>
          <p:cNvPicPr>
            <a:picLocks noChangeAspect="1"/>
          </p:cNvPicPr>
          <p:nvPr/>
        </p:nvPicPr>
        <p:blipFill>
          <a:blip r:embed="rId3"/>
          <a:stretch>
            <a:fillRect/>
          </a:stretch>
        </p:blipFill>
        <p:spPr>
          <a:xfrm>
            <a:off x="1544659" y="678530"/>
            <a:ext cx="2586236" cy="2591669"/>
          </a:xfrm>
          <a:prstGeom prst="rect">
            <a:avLst/>
          </a:prstGeom>
        </p:spPr>
      </p:pic>
      <p:sp>
        <p:nvSpPr>
          <p:cNvPr id="6" name="TextBox 5">
            <a:extLst>
              <a:ext uri="{FF2B5EF4-FFF2-40B4-BE49-F238E27FC236}">
                <a16:creationId xmlns:a16="http://schemas.microsoft.com/office/drawing/2014/main" id="{1BC98207-2C18-4C0C-B9B0-32B40D4913A4}"/>
              </a:ext>
            </a:extLst>
          </p:cNvPr>
          <p:cNvSpPr txBox="1"/>
          <p:nvPr/>
        </p:nvSpPr>
        <p:spPr>
          <a:xfrm>
            <a:off x="3620212" y="3429000"/>
            <a:ext cx="2701165" cy="461665"/>
          </a:xfrm>
          <a:prstGeom prst="rect">
            <a:avLst/>
          </a:prstGeom>
          <a:noFill/>
        </p:spPr>
        <p:txBody>
          <a:bodyPr wrap="square">
            <a:spAutoFit/>
          </a:bodyPr>
          <a:lstStyle/>
          <a:p>
            <a:pPr algn="ctr"/>
            <a:r>
              <a:rPr lang="en-NZ" sz="2400" dirty="0"/>
              <a:t>Fast Log Entry</a:t>
            </a:r>
          </a:p>
        </p:txBody>
      </p:sp>
      <p:pic>
        <p:nvPicPr>
          <p:cNvPr id="7" name="Picture 6">
            <a:extLst>
              <a:ext uri="{FF2B5EF4-FFF2-40B4-BE49-F238E27FC236}">
                <a16:creationId xmlns:a16="http://schemas.microsoft.com/office/drawing/2014/main" id="{6F71F335-EA69-47E2-ABA0-71CE2AB41B62}"/>
              </a:ext>
            </a:extLst>
          </p:cNvPr>
          <p:cNvPicPr>
            <a:picLocks noChangeAspect="1"/>
          </p:cNvPicPr>
          <p:nvPr/>
        </p:nvPicPr>
        <p:blipFill>
          <a:blip r:embed="rId4"/>
          <a:stretch>
            <a:fillRect/>
          </a:stretch>
        </p:blipFill>
        <p:spPr>
          <a:xfrm>
            <a:off x="5889943" y="576886"/>
            <a:ext cx="2701165" cy="2701165"/>
          </a:xfrm>
          <a:prstGeom prst="rect">
            <a:avLst/>
          </a:prstGeom>
        </p:spPr>
      </p:pic>
      <p:sp>
        <p:nvSpPr>
          <p:cNvPr id="8" name="TextBox 7">
            <a:extLst>
              <a:ext uri="{FF2B5EF4-FFF2-40B4-BE49-F238E27FC236}">
                <a16:creationId xmlns:a16="http://schemas.microsoft.com/office/drawing/2014/main" id="{42A791F7-6A76-4F95-8A3F-10C8D7B6530D}"/>
              </a:ext>
            </a:extLst>
          </p:cNvPr>
          <p:cNvSpPr txBox="1"/>
          <p:nvPr/>
        </p:nvSpPr>
        <p:spPr>
          <a:xfrm>
            <a:off x="6402086" y="203942"/>
            <a:ext cx="1676878" cy="461665"/>
          </a:xfrm>
          <a:prstGeom prst="rect">
            <a:avLst/>
          </a:prstGeom>
          <a:noFill/>
        </p:spPr>
        <p:txBody>
          <a:bodyPr wrap="square">
            <a:spAutoFit/>
          </a:bodyPr>
          <a:lstStyle/>
          <a:p>
            <a:pPr algn="ctr"/>
            <a:r>
              <a:rPr lang="en-NZ" sz="2400" dirty="0"/>
              <a:t>TQSL</a:t>
            </a:r>
          </a:p>
        </p:txBody>
      </p:sp>
      <p:pic>
        <p:nvPicPr>
          <p:cNvPr id="14" name="Picture 13">
            <a:extLst>
              <a:ext uri="{FF2B5EF4-FFF2-40B4-BE49-F238E27FC236}">
                <a16:creationId xmlns:a16="http://schemas.microsoft.com/office/drawing/2014/main" id="{5A6FF02C-F3C4-4D41-92DA-05BFF800A127}"/>
              </a:ext>
            </a:extLst>
          </p:cNvPr>
          <p:cNvPicPr>
            <a:picLocks noChangeAspect="1"/>
          </p:cNvPicPr>
          <p:nvPr/>
        </p:nvPicPr>
        <p:blipFill>
          <a:blip r:embed="rId5"/>
          <a:stretch>
            <a:fillRect/>
          </a:stretch>
        </p:blipFill>
        <p:spPr>
          <a:xfrm>
            <a:off x="3607529" y="3839817"/>
            <a:ext cx="2708753" cy="2701165"/>
          </a:xfrm>
          <a:prstGeom prst="rect">
            <a:avLst/>
          </a:prstGeom>
        </p:spPr>
      </p:pic>
      <p:pic>
        <p:nvPicPr>
          <p:cNvPr id="19" name="Picture 18">
            <a:extLst>
              <a:ext uri="{FF2B5EF4-FFF2-40B4-BE49-F238E27FC236}">
                <a16:creationId xmlns:a16="http://schemas.microsoft.com/office/drawing/2014/main" id="{73A833CE-FFE6-461C-91FD-16BA5337E010}"/>
              </a:ext>
            </a:extLst>
          </p:cNvPr>
          <p:cNvPicPr>
            <a:picLocks noChangeAspect="1"/>
          </p:cNvPicPr>
          <p:nvPr/>
        </p:nvPicPr>
        <p:blipFill>
          <a:blip r:embed="rId6"/>
          <a:stretch>
            <a:fillRect/>
          </a:stretch>
        </p:blipFill>
        <p:spPr>
          <a:xfrm>
            <a:off x="8148531" y="3794622"/>
            <a:ext cx="2731065" cy="2731065"/>
          </a:xfrm>
          <a:prstGeom prst="rect">
            <a:avLst/>
          </a:prstGeom>
        </p:spPr>
      </p:pic>
      <p:sp>
        <p:nvSpPr>
          <p:cNvPr id="20" name="TextBox 19">
            <a:extLst>
              <a:ext uri="{FF2B5EF4-FFF2-40B4-BE49-F238E27FC236}">
                <a16:creationId xmlns:a16="http://schemas.microsoft.com/office/drawing/2014/main" id="{305C63E9-7700-40CB-9B12-FB8E0D525522}"/>
              </a:ext>
            </a:extLst>
          </p:cNvPr>
          <p:cNvSpPr txBox="1"/>
          <p:nvPr/>
        </p:nvSpPr>
        <p:spPr>
          <a:xfrm>
            <a:off x="8148531" y="3429000"/>
            <a:ext cx="2731065" cy="461665"/>
          </a:xfrm>
          <a:prstGeom prst="rect">
            <a:avLst/>
          </a:prstGeom>
          <a:noFill/>
        </p:spPr>
        <p:txBody>
          <a:bodyPr wrap="square">
            <a:spAutoFit/>
          </a:bodyPr>
          <a:lstStyle/>
          <a:p>
            <a:pPr algn="ctr"/>
            <a:r>
              <a:rPr lang="en-NZ" sz="2400" dirty="0"/>
              <a:t>LoTW reflector</a:t>
            </a:r>
          </a:p>
        </p:txBody>
      </p:sp>
    </p:spTree>
    <p:extLst>
      <p:ext uri="{BB962C8B-B14F-4D97-AF65-F5344CB8AC3E}">
        <p14:creationId xmlns:p14="http://schemas.microsoft.com/office/powerpoint/2010/main" val="161215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50" fill="hold"/>
                                        <p:tgtEl>
                                          <p:spTgt spid="4"/>
                                        </p:tgtEl>
                                        <p:attrNameLst>
                                          <p:attrName>ppt_w</p:attrName>
                                        </p:attrNameLst>
                                      </p:cBhvr>
                                      <p:tavLst>
                                        <p:tav tm="0">
                                          <p:val>
                                            <p:fltVal val="0"/>
                                          </p:val>
                                        </p:tav>
                                        <p:tav tm="100000">
                                          <p:val>
                                            <p:strVal val="#ppt_w"/>
                                          </p:val>
                                        </p:tav>
                                      </p:tavLst>
                                    </p:anim>
                                    <p:anim calcmode="lin" valueType="num">
                                      <p:cBhvr>
                                        <p:cTn id="11" dur="250" fill="hold"/>
                                        <p:tgtEl>
                                          <p:spTgt spid="4"/>
                                        </p:tgtEl>
                                        <p:attrNameLst>
                                          <p:attrName>ppt_h</p:attrName>
                                        </p:attrNameLst>
                                      </p:cBhvr>
                                      <p:tavLst>
                                        <p:tav tm="0">
                                          <p:val>
                                            <p:fltVal val="0"/>
                                          </p:val>
                                        </p:tav>
                                        <p:tav tm="100000">
                                          <p:val>
                                            <p:strVal val="#ppt_h"/>
                                          </p:val>
                                        </p:tav>
                                      </p:tavLst>
                                    </p:anim>
                                    <p:animEffect transition="in" filter="fade">
                                      <p:cBhvr>
                                        <p:cTn id="12" dur="250"/>
                                        <p:tgtEl>
                                          <p:spTgt spid="4"/>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250"/>
                                        <p:tgtEl>
                                          <p:spTgt spid="7"/>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250" fill="hold"/>
                                        <p:tgtEl>
                                          <p:spTgt spid="20"/>
                                        </p:tgtEl>
                                        <p:attrNameLst>
                                          <p:attrName>ppt_w</p:attrName>
                                        </p:attrNameLst>
                                      </p:cBhvr>
                                      <p:tavLst>
                                        <p:tav tm="0">
                                          <p:val>
                                            <p:fltVal val="0"/>
                                          </p:val>
                                        </p:tav>
                                        <p:tav tm="100000">
                                          <p:val>
                                            <p:strVal val="#ppt_w"/>
                                          </p:val>
                                        </p:tav>
                                      </p:tavLst>
                                    </p:anim>
                                    <p:anim calcmode="lin" valueType="num">
                                      <p:cBhvr>
                                        <p:cTn id="24" dur="250" fill="hold"/>
                                        <p:tgtEl>
                                          <p:spTgt spid="20"/>
                                        </p:tgtEl>
                                        <p:attrNameLst>
                                          <p:attrName>ppt_h</p:attrName>
                                        </p:attrNameLst>
                                      </p:cBhvr>
                                      <p:tavLst>
                                        <p:tav tm="0">
                                          <p:val>
                                            <p:fltVal val="0"/>
                                          </p:val>
                                        </p:tav>
                                        <p:tav tm="100000">
                                          <p:val>
                                            <p:strVal val="#ppt_h"/>
                                          </p:val>
                                        </p:tav>
                                      </p:tavLst>
                                    </p:anim>
                                    <p:animEffect transition="in" filter="fade">
                                      <p:cBhvr>
                                        <p:cTn id="25" dur="250"/>
                                        <p:tgtEl>
                                          <p:spTgt spid="20"/>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250" fill="hold"/>
                                        <p:tgtEl>
                                          <p:spTgt spid="19"/>
                                        </p:tgtEl>
                                        <p:attrNameLst>
                                          <p:attrName>ppt_w</p:attrName>
                                        </p:attrNameLst>
                                      </p:cBhvr>
                                      <p:tavLst>
                                        <p:tav tm="0">
                                          <p:val>
                                            <p:fltVal val="0"/>
                                          </p:val>
                                        </p:tav>
                                        <p:tav tm="100000">
                                          <p:val>
                                            <p:strVal val="#ppt_w"/>
                                          </p:val>
                                        </p:tav>
                                      </p:tavLst>
                                    </p:anim>
                                    <p:anim calcmode="lin" valueType="num">
                                      <p:cBhvr>
                                        <p:cTn id="30" dur="250" fill="hold"/>
                                        <p:tgtEl>
                                          <p:spTgt spid="19"/>
                                        </p:tgtEl>
                                        <p:attrNameLst>
                                          <p:attrName>ppt_h</p:attrName>
                                        </p:attrNameLst>
                                      </p:cBhvr>
                                      <p:tavLst>
                                        <p:tav tm="0">
                                          <p:val>
                                            <p:fltVal val="0"/>
                                          </p:val>
                                        </p:tav>
                                        <p:tav tm="100000">
                                          <p:val>
                                            <p:strVal val="#ppt_h"/>
                                          </p:val>
                                        </p:tav>
                                      </p:tavLst>
                                    </p:anim>
                                    <p:animEffect transition="in" filter="fade">
                                      <p:cBhvr>
                                        <p:cTn id="31" dur="250"/>
                                        <p:tgtEl>
                                          <p:spTgt spid="1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fltVal val="0"/>
                                          </p:val>
                                        </p:tav>
                                        <p:tav tm="100000">
                                          <p:val>
                                            <p:strVal val="#ppt_w"/>
                                          </p:val>
                                        </p:tav>
                                      </p:tavLst>
                                    </p:anim>
                                    <p:anim calcmode="lin" valueType="num">
                                      <p:cBhvr>
                                        <p:cTn id="39" dur="250" fill="hold"/>
                                        <p:tgtEl>
                                          <p:spTgt spid="14"/>
                                        </p:tgtEl>
                                        <p:attrNameLst>
                                          <p:attrName>ppt_h</p:attrName>
                                        </p:attrNameLst>
                                      </p:cBhvr>
                                      <p:tavLst>
                                        <p:tav tm="0">
                                          <p:val>
                                            <p:fltVal val="0"/>
                                          </p:val>
                                        </p:tav>
                                        <p:tav tm="100000">
                                          <p:val>
                                            <p:strVal val="#ppt_h"/>
                                          </p:val>
                                        </p:tav>
                                      </p:tavLst>
                                    </p:anim>
                                    <p:animEffect transition="in" filter="fade">
                                      <p:cBhvr>
                                        <p:cTn id="4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0A3FA2-7950-4AB2-B26C-F5B70F5A6772}"/>
              </a:ext>
            </a:extLst>
          </p:cNvPr>
          <p:cNvSpPr/>
          <p:nvPr/>
        </p:nvSpPr>
        <p:spPr>
          <a:xfrm>
            <a:off x="7430316" y="4976813"/>
            <a:ext cx="3146438" cy="1138773"/>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Wayne N7NG </a:t>
            </a:r>
            <a:b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 2021</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9" name="Picture 8">
            <a:extLst>
              <a:ext uri="{FF2B5EF4-FFF2-40B4-BE49-F238E27FC236}">
                <a16:creationId xmlns:a16="http://schemas.microsoft.com/office/drawing/2014/main" id="{35C529A8-6E55-41FF-828E-2EC9017D96FA}"/>
              </a:ext>
            </a:extLst>
          </p:cNvPr>
          <p:cNvPicPr>
            <a:picLocks noChangeAspect="1"/>
          </p:cNvPicPr>
          <p:nvPr/>
        </p:nvPicPr>
        <p:blipFill>
          <a:blip r:embed="rId3"/>
          <a:stretch>
            <a:fillRect/>
          </a:stretch>
        </p:blipFill>
        <p:spPr>
          <a:xfrm>
            <a:off x="7780335" y="2374821"/>
            <a:ext cx="2446400" cy="2739968"/>
          </a:xfrm>
          <a:prstGeom prst="rect">
            <a:avLst/>
          </a:prstGeom>
          <a:ln>
            <a:noFill/>
          </a:ln>
          <a:effectLst>
            <a:softEdge rad="112500"/>
          </a:effectLst>
        </p:spPr>
      </p:pic>
      <p:pic>
        <p:nvPicPr>
          <p:cNvPr id="6" name="Picture 5">
            <a:extLst>
              <a:ext uri="{FF2B5EF4-FFF2-40B4-BE49-F238E27FC236}">
                <a16:creationId xmlns:a16="http://schemas.microsoft.com/office/drawing/2014/main" id="{17897D46-2602-4486-81A6-9D2825358A3A}"/>
              </a:ext>
            </a:extLst>
          </p:cNvPr>
          <p:cNvPicPr>
            <a:picLocks noChangeAspect="1"/>
          </p:cNvPicPr>
          <p:nvPr/>
        </p:nvPicPr>
        <p:blipFill>
          <a:blip r:embed="rId4"/>
          <a:stretch>
            <a:fillRect/>
          </a:stretch>
        </p:blipFill>
        <p:spPr>
          <a:xfrm rot="398876">
            <a:off x="2997405" y="1636478"/>
            <a:ext cx="3591452" cy="4630797"/>
          </a:xfrm>
          <a:prstGeom prst="rect">
            <a:avLst/>
          </a:prstGeom>
        </p:spPr>
      </p:pic>
      <p:pic>
        <p:nvPicPr>
          <p:cNvPr id="7" name="Picture 6">
            <a:extLst>
              <a:ext uri="{FF2B5EF4-FFF2-40B4-BE49-F238E27FC236}">
                <a16:creationId xmlns:a16="http://schemas.microsoft.com/office/drawing/2014/main" id="{7E5210E6-419A-4CB4-9034-3CFD5ED8A1A5}"/>
              </a:ext>
            </a:extLst>
          </p:cNvPr>
          <p:cNvPicPr>
            <a:picLocks noChangeAspect="1"/>
          </p:cNvPicPr>
          <p:nvPr/>
        </p:nvPicPr>
        <p:blipFill>
          <a:blip r:embed="rId5"/>
          <a:stretch>
            <a:fillRect/>
          </a:stretch>
        </p:blipFill>
        <p:spPr>
          <a:xfrm rot="21247599">
            <a:off x="1893936" y="1617489"/>
            <a:ext cx="3627164" cy="4668193"/>
          </a:xfrm>
          <a:prstGeom prst="rect">
            <a:avLst/>
          </a:prstGeom>
        </p:spPr>
      </p:pic>
      <p:sp>
        <p:nvSpPr>
          <p:cNvPr id="2" name="Slide Number Placeholder 1">
            <a:extLst>
              <a:ext uri="{FF2B5EF4-FFF2-40B4-BE49-F238E27FC236}">
                <a16:creationId xmlns:a16="http://schemas.microsoft.com/office/drawing/2014/main" id="{AEBF2661-3E21-47A7-9E8C-977A6B76CEBE}"/>
              </a:ext>
            </a:extLst>
          </p:cNvPr>
          <p:cNvSpPr>
            <a:spLocks noGrp="1"/>
          </p:cNvSpPr>
          <p:nvPr>
            <p:ph type="sldNum" sz="quarter" idx="12"/>
          </p:nvPr>
        </p:nvSpPr>
        <p:spPr/>
        <p:txBody>
          <a:bodyPr/>
          <a:lstStyle/>
          <a:p>
            <a:fld id="{DBA1B0FB-D917-4C8C-928F-313BD683BF39}" type="slidenum">
              <a:rPr lang="en-US" smtClean="0"/>
              <a:pPr/>
              <a:t>3</a:t>
            </a:fld>
            <a:endParaRPr lang="en-US"/>
          </a:p>
        </p:txBody>
      </p:sp>
      <p:sp>
        <p:nvSpPr>
          <p:cNvPr id="3" name="Title 1">
            <a:extLst>
              <a:ext uri="{FF2B5EF4-FFF2-40B4-BE49-F238E27FC236}">
                <a16:creationId xmlns:a16="http://schemas.microsoft.com/office/drawing/2014/main" id="{1FE5ED25-C17B-41CD-AC3D-9A6011B529B9}"/>
              </a:ext>
            </a:extLst>
          </p:cNvPr>
          <p:cNvSpPr txBox="1">
            <a:spLocks/>
          </p:cNvSpPr>
          <p:nvPr/>
        </p:nvSpPr>
        <p:spPr>
          <a:xfrm>
            <a:off x="1100138" y="549275"/>
            <a:ext cx="11091862" cy="1331913"/>
          </a:xfrm>
          <a:prstGeom prst="rect">
            <a:avLst/>
          </a:prstGeom>
        </p:spPr>
        <p:txBody>
          <a:bodyPr vert="horz" wrap="square" lIns="0" tIns="0" rIns="0" bIns="0" rtlCol="0" anchor="t" anchorCtr="0">
            <a:norm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a:t>What </a:t>
            </a:r>
            <a:r>
              <a:rPr lang="en-GB" i="1"/>
              <a:t>is</a:t>
            </a:r>
            <a:r>
              <a:rPr lang="en-GB"/>
              <a:t> </a:t>
            </a:r>
            <a:r>
              <a:rPr lang="en-GB" b="1">
                <a:solidFill>
                  <a:srgbClr val="FFFF00"/>
                </a:solidFill>
              </a:rPr>
              <a:t>L</a:t>
            </a:r>
            <a:r>
              <a:rPr lang="en-GB"/>
              <a:t>ogbook </a:t>
            </a:r>
            <a:r>
              <a:rPr lang="en-GB" b="1">
                <a:solidFill>
                  <a:srgbClr val="FFFF00"/>
                </a:solidFill>
              </a:rPr>
              <a:t>o</a:t>
            </a:r>
            <a:r>
              <a:rPr lang="en-GB"/>
              <a:t>f </a:t>
            </a:r>
            <a:r>
              <a:rPr lang="en-GB" b="1">
                <a:solidFill>
                  <a:srgbClr val="FFFF00"/>
                </a:solidFill>
              </a:rPr>
              <a:t>T</a:t>
            </a:r>
            <a:r>
              <a:rPr lang="en-GB"/>
              <a:t>he </a:t>
            </a:r>
            <a:r>
              <a:rPr lang="en-GB" b="1">
                <a:solidFill>
                  <a:srgbClr val="FFFF00"/>
                </a:solidFill>
              </a:rPr>
              <a:t>W</a:t>
            </a:r>
            <a:r>
              <a:rPr lang="en-GB"/>
              <a:t>orld?</a:t>
            </a:r>
            <a:endParaRPr lang="en-NZ"/>
          </a:p>
        </p:txBody>
      </p:sp>
      <p:pic>
        <p:nvPicPr>
          <p:cNvPr id="4" name="image20.jpg">
            <a:extLst>
              <a:ext uri="{FF2B5EF4-FFF2-40B4-BE49-F238E27FC236}">
                <a16:creationId xmlns:a16="http://schemas.microsoft.com/office/drawing/2014/main" id="{B0B68EE4-2C13-4101-80AA-30B02654C5A4}"/>
              </a:ext>
            </a:extLst>
          </p:cNvPr>
          <p:cNvPicPr/>
          <p:nvPr/>
        </p:nvPicPr>
        <p:blipFill rotWithShape="1">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l="1324" t="935" r="1252" b="15539"/>
          <a:stretch/>
        </p:blipFill>
        <p:spPr>
          <a:xfrm>
            <a:off x="1431411" y="1456184"/>
            <a:ext cx="8929510" cy="501226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2419976-3E85-4690-8E7E-3CD41E85AB66}"/>
              </a:ext>
            </a:extLst>
          </p:cNvPr>
          <p:cNvSpPr txBox="1"/>
          <p:nvPr/>
        </p:nvSpPr>
        <p:spPr>
          <a:xfrm rot="2722773">
            <a:off x="10058399" y="259645"/>
            <a:ext cx="2483555" cy="1446550"/>
          </a:xfrm>
          <a:prstGeom prst="rect">
            <a:avLst/>
          </a:prstGeom>
          <a:noFill/>
        </p:spPr>
        <p:txBody>
          <a:bodyPr wrap="square" rtlCol="0">
            <a:spAutoFit/>
          </a:bodyPr>
          <a:lstStyle/>
          <a:p>
            <a:r>
              <a:rPr lang="en-GB" sz="8800" dirty="0"/>
              <a:t>2003</a:t>
            </a:r>
            <a:endParaRPr lang="en-NZ" sz="8800" dirty="0"/>
          </a:p>
        </p:txBody>
      </p:sp>
    </p:spTree>
    <p:extLst>
      <p:ext uri="{BB962C8B-B14F-4D97-AF65-F5344CB8AC3E}">
        <p14:creationId xmlns:p14="http://schemas.microsoft.com/office/powerpoint/2010/main" val="15602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250"/>
                            </p:stCondLst>
                            <p:childTnLst>
                              <p:par>
                                <p:cTn id="19" presetID="10"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250"/>
                                        <p:tgtEl>
                                          <p:spTgt spid="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3A14-30FF-408F-9B29-4153765F1AD2}"/>
              </a:ext>
            </a:extLst>
          </p:cNvPr>
          <p:cNvSpPr>
            <a:spLocks noGrp="1"/>
          </p:cNvSpPr>
          <p:nvPr>
            <p:ph type="title" idx="4294967295"/>
          </p:nvPr>
        </p:nvSpPr>
        <p:spPr>
          <a:xfrm>
            <a:off x="1100138" y="549275"/>
            <a:ext cx="11091862" cy="1331913"/>
          </a:xfrm>
        </p:spPr>
        <p:txBody>
          <a:bodyPr/>
          <a:lstStyle/>
          <a:p>
            <a:r>
              <a:rPr lang="en-GB" dirty="0"/>
              <a:t>Why bother?  What’s in it for me?</a:t>
            </a:r>
            <a:endParaRPr lang="en-NZ" dirty="0"/>
          </a:p>
        </p:txBody>
      </p:sp>
      <p:sp>
        <p:nvSpPr>
          <p:cNvPr id="4" name="Slide Number Placeholder 3">
            <a:extLst>
              <a:ext uri="{FF2B5EF4-FFF2-40B4-BE49-F238E27FC236}">
                <a16:creationId xmlns:a16="http://schemas.microsoft.com/office/drawing/2014/main" id="{F3374DAA-9805-46FC-96C3-69025D5B3C1F}"/>
              </a:ext>
            </a:extLst>
          </p:cNvPr>
          <p:cNvSpPr>
            <a:spLocks noGrp="1"/>
          </p:cNvSpPr>
          <p:nvPr>
            <p:ph type="sldNum" sz="quarter" idx="12"/>
          </p:nvPr>
        </p:nvSpPr>
        <p:spPr/>
        <p:txBody>
          <a:bodyPr/>
          <a:lstStyle/>
          <a:p>
            <a:fld id="{DBA1B0FB-D917-4C8C-928F-313BD683BF39}" type="slidenum">
              <a:rPr lang="en-US" smtClean="0"/>
              <a:pPr/>
              <a:t>4</a:t>
            </a:fld>
            <a:endParaRPr lang="en-US"/>
          </a:p>
        </p:txBody>
      </p:sp>
      <p:sp>
        <p:nvSpPr>
          <p:cNvPr id="6" name="TextBox 5">
            <a:extLst>
              <a:ext uri="{FF2B5EF4-FFF2-40B4-BE49-F238E27FC236}">
                <a16:creationId xmlns:a16="http://schemas.microsoft.com/office/drawing/2014/main" id="{348B28E3-677B-4EDC-96D3-729D4151DD88}"/>
              </a:ext>
            </a:extLst>
          </p:cNvPr>
          <p:cNvSpPr txBox="1"/>
          <p:nvPr/>
        </p:nvSpPr>
        <p:spPr>
          <a:xfrm>
            <a:off x="2891938" y="2849430"/>
            <a:ext cx="6158088" cy="1754326"/>
          </a:xfrm>
          <a:prstGeom prst="rect">
            <a:avLst/>
          </a:prstGeom>
          <a:noFill/>
          <a:ln>
            <a:solidFill>
              <a:srgbClr val="FFFF00"/>
            </a:solidFill>
          </a:ln>
        </p:spPr>
        <p:txBody>
          <a:bodyPr wrap="square">
            <a:spAutoFit/>
          </a:bodyPr>
          <a:lstStyle/>
          <a:p>
            <a:pPr algn="ctr"/>
            <a:r>
              <a:rPr lang="en-US" sz="3600" dirty="0">
                <a:solidFill>
                  <a:srgbClr val="FFFF00"/>
                </a:solidFill>
                <a:effectLst/>
                <a:latin typeface="Calibri" panose="020F0502020204030204" pitchFamily="34" charset="0"/>
                <a:ea typeface="MS Mincho" panose="02020609040205080304" pitchFamily="49" charset="-128"/>
                <a:cs typeface="Arial" panose="020B0604020202020204" pitchFamily="34" charset="0"/>
              </a:rPr>
              <a:t>LoTW makes confirming contacts </a:t>
            </a:r>
            <a:r>
              <a:rPr lang="en-US" sz="3600" b="1" dirty="0">
                <a:solidFill>
                  <a:srgbClr val="FFFF00"/>
                </a:solidFill>
                <a:effectLst/>
                <a:latin typeface="Calibri" panose="020F0502020204030204" pitchFamily="34" charset="0"/>
                <a:ea typeface="MS Mincho" panose="02020609040205080304" pitchFamily="49" charset="-128"/>
                <a:cs typeface="Arial" panose="020B0604020202020204" pitchFamily="34" charset="0"/>
              </a:rPr>
              <a:t>easier, quicker, cheaper </a:t>
            </a:r>
            <a:r>
              <a:rPr lang="en-US" sz="3600" i="1" dirty="0">
                <a:solidFill>
                  <a:srgbClr val="FFFF00"/>
                </a:solidFill>
                <a:effectLst/>
                <a:latin typeface="Calibri" panose="020F0502020204030204" pitchFamily="34" charset="0"/>
                <a:ea typeface="MS Mincho" panose="02020609040205080304" pitchFamily="49" charset="-128"/>
                <a:cs typeface="Arial" panose="020B0604020202020204" pitchFamily="34" charset="0"/>
              </a:rPr>
              <a:t>and</a:t>
            </a:r>
            <a:r>
              <a:rPr lang="en-US" sz="3600" dirty="0">
                <a:solidFill>
                  <a:srgbClr val="FFFF00"/>
                </a:solidFill>
                <a:effectLst/>
                <a:latin typeface="Calibri" panose="020F0502020204030204" pitchFamily="34" charset="0"/>
                <a:ea typeface="MS Mincho" panose="02020609040205080304" pitchFamily="49" charset="-128"/>
                <a:cs typeface="Arial" panose="020B0604020202020204" pitchFamily="34" charset="0"/>
              </a:rPr>
              <a:t> </a:t>
            </a:r>
            <a:r>
              <a:rPr lang="en-US" sz="3600" b="1" dirty="0">
                <a:solidFill>
                  <a:srgbClr val="FFFF00"/>
                </a:solidFill>
                <a:effectLst/>
                <a:latin typeface="Calibri" panose="020F0502020204030204" pitchFamily="34" charset="0"/>
                <a:ea typeface="MS Mincho" panose="02020609040205080304" pitchFamily="49" charset="-128"/>
                <a:cs typeface="Arial" panose="020B0604020202020204" pitchFamily="34" charset="0"/>
              </a:rPr>
              <a:t>more trustworthy</a:t>
            </a:r>
            <a:endParaRPr lang="en-NZ" sz="3600" dirty="0">
              <a:solidFill>
                <a:srgbClr val="FFFF00"/>
              </a:solidFill>
            </a:endParaRPr>
          </a:p>
        </p:txBody>
      </p:sp>
      <p:sp>
        <p:nvSpPr>
          <p:cNvPr id="10" name="TextBox 9">
            <a:extLst>
              <a:ext uri="{FF2B5EF4-FFF2-40B4-BE49-F238E27FC236}">
                <a16:creationId xmlns:a16="http://schemas.microsoft.com/office/drawing/2014/main" id="{198B9C9A-E431-4F4D-A274-B5784F03B8A7}"/>
              </a:ext>
            </a:extLst>
          </p:cNvPr>
          <p:cNvSpPr txBox="1"/>
          <p:nvPr/>
        </p:nvSpPr>
        <p:spPr>
          <a:xfrm rot="21017833">
            <a:off x="6126339" y="5130320"/>
            <a:ext cx="5217910" cy="1138773"/>
          </a:xfrm>
          <a:prstGeom prst="rect">
            <a:avLst/>
          </a:prstGeom>
          <a:noFill/>
        </p:spPr>
        <p:txBody>
          <a:bodyPr wrap="square">
            <a:spAutoFit/>
          </a:bodyPr>
          <a:lstStyle/>
          <a:p>
            <a:pPr algn="ctr"/>
            <a:r>
              <a:rPr lang="en-GB" b="0" i="0" dirty="0">
                <a:solidFill>
                  <a:schemeClr val="tx1">
                    <a:lumMod val="75000"/>
                  </a:schemeClr>
                </a:solidFill>
                <a:effectLst/>
              </a:rPr>
              <a:t>“</a:t>
            </a:r>
            <a:r>
              <a:rPr lang="en-GB" b="0" i="0" dirty="0">
                <a:effectLst/>
              </a:rPr>
              <a:t>I love LoTW as it is much easier and much faster than </a:t>
            </a:r>
            <a:br>
              <a:rPr lang="en-GB" b="0" i="0" dirty="0">
                <a:effectLst/>
              </a:rPr>
            </a:br>
            <a:r>
              <a:rPr lang="en-GB" b="0" i="0" dirty="0">
                <a:effectLst/>
              </a:rPr>
              <a:t>the old QSL postcards I used until LoTW came in. </a:t>
            </a:r>
            <a:br>
              <a:rPr lang="en-GB" b="0" i="0" dirty="0">
                <a:effectLst/>
              </a:rPr>
            </a:br>
            <a:r>
              <a:rPr lang="en-GB" b="0" i="0" dirty="0">
                <a:effectLst/>
              </a:rPr>
              <a:t>Probably had a lower response to postcards too.</a:t>
            </a:r>
            <a:r>
              <a:rPr lang="en-GB" b="0" i="0" dirty="0">
                <a:solidFill>
                  <a:schemeClr val="tx1">
                    <a:lumMod val="75000"/>
                  </a:schemeClr>
                </a:solidFill>
                <a:effectLst/>
              </a:rPr>
              <a:t>”</a:t>
            </a:r>
          </a:p>
          <a:p>
            <a:pPr algn="r"/>
            <a:r>
              <a:rPr lang="en-GB" sz="1400" b="0" i="1" dirty="0">
                <a:solidFill>
                  <a:schemeClr val="tx1">
                    <a:lumMod val="75000"/>
                  </a:schemeClr>
                </a:solidFill>
                <a:effectLst/>
              </a:rPr>
              <a:t>Gil W0MN</a:t>
            </a:r>
          </a:p>
        </p:txBody>
      </p:sp>
      <p:sp>
        <p:nvSpPr>
          <p:cNvPr id="11" name="TextBox 10">
            <a:extLst>
              <a:ext uri="{FF2B5EF4-FFF2-40B4-BE49-F238E27FC236}">
                <a16:creationId xmlns:a16="http://schemas.microsoft.com/office/drawing/2014/main" id="{158985FA-39EF-4558-8558-81A5BED74518}"/>
              </a:ext>
            </a:extLst>
          </p:cNvPr>
          <p:cNvSpPr txBox="1"/>
          <p:nvPr/>
        </p:nvSpPr>
        <p:spPr>
          <a:xfrm rot="718604">
            <a:off x="488085" y="4779608"/>
            <a:ext cx="4390833" cy="861774"/>
          </a:xfrm>
          <a:prstGeom prst="rect">
            <a:avLst/>
          </a:prstGeom>
          <a:noFill/>
        </p:spPr>
        <p:txBody>
          <a:bodyPr wrap="square">
            <a:spAutoFit/>
          </a:bodyPr>
          <a:lstStyle/>
          <a:p>
            <a:pPr algn="ctr"/>
            <a:r>
              <a:rPr lang="en-GB" b="0" i="0" dirty="0">
                <a:solidFill>
                  <a:schemeClr val="tx1">
                    <a:lumMod val="75000"/>
                  </a:schemeClr>
                </a:solidFill>
                <a:effectLst/>
              </a:rPr>
              <a:t>“</a:t>
            </a:r>
            <a:r>
              <a:rPr lang="en-GB" b="0" i="0" dirty="0">
                <a:effectLst/>
              </a:rPr>
              <a:t>LoTW is much cheaper than direct </a:t>
            </a:r>
            <a:r>
              <a:rPr lang="en-GB" dirty="0"/>
              <a:t>QSL</a:t>
            </a:r>
            <a:r>
              <a:rPr lang="en-GB" b="0" i="0" dirty="0">
                <a:effectLst/>
              </a:rPr>
              <a:t>s </a:t>
            </a:r>
            <a:br>
              <a:rPr lang="en-GB" b="0" i="0" dirty="0">
                <a:effectLst/>
              </a:rPr>
            </a:br>
            <a:r>
              <a:rPr lang="en-GB" b="0" i="0" dirty="0">
                <a:effectLst/>
              </a:rPr>
              <a:t>and much faster than </a:t>
            </a:r>
            <a:r>
              <a:rPr lang="en-GB" b="0" i="0" dirty="0" err="1">
                <a:effectLst/>
              </a:rPr>
              <a:t>buro</a:t>
            </a:r>
            <a:r>
              <a:rPr lang="en-GB" b="0" i="0" dirty="0">
                <a:effectLst/>
              </a:rPr>
              <a:t> QSLs</a:t>
            </a:r>
            <a:r>
              <a:rPr lang="en-GB" b="0" i="0" dirty="0">
                <a:solidFill>
                  <a:schemeClr val="tx1">
                    <a:lumMod val="75000"/>
                  </a:schemeClr>
                </a:solidFill>
                <a:effectLst/>
              </a:rPr>
              <a:t>”</a:t>
            </a:r>
          </a:p>
          <a:p>
            <a:pPr algn="r"/>
            <a:r>
              <a:rPr lang="en-GB" sz="1400" b="0" i="1" dirty="0">
                <a:solidFill>
                  <a:schemeClr val="tx1">
                    <a:lumMod val="75000"/>
                  </a:schemeClr>
                </a:solidFill>
                <a:effectLst/>
              </a:rPr>
              <a:t>Peg KB9LIE</a:t>
            </a:r>
            <a:endParaRPr lang="en-GB" b="0" i="1" dirty="0">
              <a:solidFill>
                <a:schemeClr val="tx1">
                  <a:lumMod val="75000"/>
                </a:schemeClr>
              </a:solidFill>
              <a:effectLst/>
            </a:endParaRPr>
          </a:p>
        </p:txBody>
      </p:sp>
      <p:sp>
        <p:nvSpPr>
          <p:cNvPr id="15" name="TextBox 14">
            <a:extLst>
              <a:ext uri="{FF2B5EF4-FFF2-40B4-BE49-F238E27FC236}">
                <a16:creationId xmlns:a16="http://schemas.microsoft.com/office/drawing/2014/main" id="{98B3C1CA-3D1D-4CEB-A513-CB621D869267}"/>
              </a:ext>
            </a:extLst>
          </p:cNvPr>
          <p:cNvSpPr txBox="1"/>
          <p:nvPr/>
        </p:nvSpPr>
        <p:spPr>
          <a:xfrm rot="486266">
            <a:off x="9144442" y="1726717"/>
            <a:ext cx="2991356" cy="2308324"/>
          </a:xfrm>
          <a:prstGeom prst="rect">
            <a:avLst/>
          </a:prstGeom>
          <a:noFill/>
        </p:spPr>
        <p:txBody>
          <a:bodyPr wrap="square" rtlCol="0">
            <a:spAutoFit/>
          </a:bodyPr>
          <a:lstStyle/>
          <a:p>
            <a:pPr algn="ctr"/>
            <a:r>
              <a:rPr lang="en-GB" sz="1800" b="0" i="0" kern="1200" dirty="0">
                <a:solidFill>
                  <a:schemeClr val="tx1">
                    <a:lumMod val="75000"/>
                  </a:schemeClr>
                </a:solidFill>
                <a:effectLst/>
                <a:ea typeface="+mn-ea"/>
                <a:cs typeface="+mn-cs"/>
              </a:rPr>
              <a:t>“</a:t>
            </a:r>
            <a:r>
              <a:rPr lang="en-GB" sz="1800" b="0" i="0" kern="1200" dirty="0">
                <a:effectLst/>
                <a:ea typeface="+mn-ea"/>
                <a:cs typeface="+mn-cs"/>
              </a:rPr>
              <a:t>I like QSLs too, in the old fashion way, but </a:t>
            </a:r>
            <a:r>
              <a:rPr lang="en-GB" sz="1800" b="0" i="0" kern="1200" dirty="0" err="1">
                <a:effectLst/>
                <a:ea typeface="+mn-ea"/>
                <a:cs typeface="+mn-cs"/>
              </a:rPr>
              <a:t>buro</a:t>
            </a:r>
            <a:r>
              <a:rPr lang="en-GB" sz="1800" b="0" i="0" kern="1200" dirty="0">
                <a:effectLst/>
                <a:ea typeface="+mn-ea"/>
                <a:cs typeface="+mn-cs"/>
              </a:rPr>
              <a:t> takes forever.  Direct sometimes you sent it 2, 3, 4 or </a:t>
            </a:r>
            <a:br>
              <a:rPr lang="en-GB" sz="1800" b="0" i="0" kern="1200" dirty="0">
                <a:effectLst/>
                <a:ea typeface="+mn-ea"/>
                <a:cs typeface="+mn-cs"/>
              </a:rPr>
            </a:br>
            <a:r>
              <a:rPr lang="en-GB" sz="1800" b="0" i="0" kern="1200" dirty="0">
                <a:effectLst/>
                <a:ea typeface="+mn-ea"/>
                <a:cs typeface="+mn-cs"/>
              </a:rPr>
              <a:t>more times, each time $2 plus snail mail.  LoTW is cheaper and faster.</a:t>
            </a:r>
            <a:r>
              <a:rPr lang="en-GB" sz="1800" b="0" i="0" kern="1200" dirty="0">
                <a:solidFill>
                  <a:schemeClr val="tx1">
                    <a:lumMod val="75000"/>
                  </a:schemeClr>
                </a:solidFill>
                <a:effectLst/>
                <a:ea typeface="+mn-ea"/>
                <a:cs typeface="+mn-cs"/>
              </a:rPr>
              <a:t>”</a:t>
            </a:r>
          </a:p>
          <a:p>
            <a:pPr algn="r"/>
            <a:r>
              <a:rPr lang="en-GB" sz="1400" b="0" i="1" kern="1200" dirty="0">
                <a:solidFill>
                  <a:schemeClr val="tx1">
                    <a:lumMod val="75000"/>
                  </a:schemeClr>
                </a:solidFill>
                <a:effectLst/>
                <a:ea typeface="+mn-ea"/>
                <a:cs typeface="+mn-cs"/>
              </a:rPr>
              <a:t>Nuno CT2IRY</a:t>
            </a:r>
          </a:p>
        </p:txBody>
      </p:sp>
      <p:sp>
        <p:nvSpPr>
          <p:cNvPr id="16" name="TextBox 15">
            <a:extLst>
              <a:ext uri="{FF2B5EF4-FFF2-40B4-BE49-F238E27FC236}">
                <a16:creationId xmlns:a16="http://schemas.microsoft.com/office/drawing/2014/main" id="{F5A3024C-26F6-4AA6-98E9-8B9574E7A460}"/>
              </a:ext>
            </a:extLst>
          </p:cNvPr>
          <p:cNvSpPr txBox="1"/>
          <p:nvPr/>
        </p:nvSpPr>
        <p:spPr>
          <a:xfrm rot="21105171">
            <a:off x="494552" y="1833305"/>
            <a:ext cx="2652689" cy="861774"/>
          </a:xfrm>
          <a:prstGeom prst="rect">
            <a:avLst/>
          </a:prstGeom>
          <a:noFill/>
        </p:spPr>
        <p:txBody>
          <a:bodyPr wrap="square">
            <a:spAutoFit/>
          </a:bodyPr>
          <a:lstStyle>
            <a:defPPr>
              <a:defRPr lang="en-US"/>
            </a:defPPr>
            <a:lvl1pPr algn="ctr">
              <a:defRPr b="0" i="0">
                <a:solidFill>
                  <a:schemeClr val="tx1">
                    <a:lumMod val="75000"/>
                  </a:schemeClr>
                </a:solidFill>
                <a:effectLst/>
                <a:latin typeface="Helvetica Neue"/>
              </a:defRPr>
            </a:lvl1pPr>
          </a:lstStyle>
          <a:p>
            <a:r>
              <a:rPr lang="en-GB" dirty="0">
                <a:latin typeface="+mn-lt"/>
              </a:rPr>
              <a:t>“</a:t>
            </a:r>
            <a:r>
              <a:rPr lang="en-GB" dirty="0">
                <a:solidFill>
                  <a:schemeClr val="tx1"/>
                </a:solidFill>
                <a:latin typeface="+mn-lt"/>
              </a:rPr>
              <a:t>Because it's online, </a:t>
            </a:r>
            <a:br>
              <a:rPr lang="en-GB" dirty="0">
                <a:solidFill>
                  <a:schemeClr val="tx1"/>
                </a:solidFill>
                <a:latin typeface="+mn-lt"/>
              </a:rPr>
            </a:br>
            <a:r>
              <a:rPr lang="en-GB" dirty="0">
                <a:solidFill>
                  <a:schemeClr val="tx1"/>
                </a:solidFill>
                <a:latin typeface="+mn-lt"/>
              </a:rPr>
              <a:t>it's faster and cheaper</a:t>
            </a:r>
            <a:r>
              <a:rPr lang="en-GB" dirty="0">
                <a:latin typeface="+mn-lt"/>
              </a:rPr>
              <a:t>”</a:t>
            </a:r>
          </a:p>
          <a:p>
            <a:pPr algn="r"/>
            <a:r>
              <a:rPr lang="en-GB" sz="1400" i="1" dirty="0">
                <a:latin typeface="+mn-lt"/>
              </a:rPr>
              <a:t>Steve W3HF</a:t>
            </a:r>
            <a:endParaRPr lang="en-NZ" sz="1400" i="1" dirty="0">
              <a:latin typeface="+mn-lt"/>
            </a:endParaRPr>
          </a:p>
        </p:txBody>
      </p:sp>
    </p:spTree>
    <p:extLst>
      <p:ext uri="{BB962C8B-B14F-4D97-AF65-F5344CB8AC3E}">
        <p14:creationId xmlns:p14="http://schemas.microsoft.com/office/powerpoint/2010/main" val="122636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4" fill="hold" grpId="0" nodeType="withEffect">
                                  <p:stCondLst>
                                    <p:cond delay="250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8E73F7-BAA0-447B-AF2B-13374A23F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452" y="1312491"/>
            <a:ext cx="6867096" cy="5390991"/>
          </a:xfrm>
          <a:prstGeom prst="roundRect">
            <a:avLst>
              <a:gd name="adj" fmla="val 3701"/>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F4A21B27-378A-4D79-8FB7-90EF2420E06C}"/>
              </a:ext>
            </a:extLst>
          </p:cNvPr>
          <p:cNvSpPr>
            <a:spLocks noGrp="1"/>
          </p:cNvSpPr>
          <p:nvPr>
            <p:ph type="title" idx="4294967295"/>
          </p:nvPr>
        </p:nvSpPr>
        <p:spPr>
          <a:xfrm>
            <a:off x="1100138" y="549275"/>
            <a:ext cx="11091862" cy="1331913"/>
          </a:xfrm>
        </p:spPr>
        <p:txBody>
          <a:bodyPr/>
          <a:lstStyle/>
          <a:p>
            <a:r>
              <a:rPr lang="en-GB" dirty="0"/>
              <a:t>How does it work?</a:t>
            </a:r>
            <a:endParaRPr lang="en-NZ" dirty="0"/>
          </a:p>
        </p:txBody>
      </p:sp>
      <p:sp>
        <p:nvSpPr>
          <p:cNvPr id="4" name="Slide Number Placeholder 3">
            <a:extLst>
              <a:ext uri="{FF2B5EF4-FFF2-40B4-BE49-F238E27FC236}">
                <a16:creationId xmlns:a16="http://schemas.microsoft.com/office/drawing/2014/main" id="{20DE5AB6-40D9-4F57-B078-60B70AC6851D}"/>
              </a:ext>
            </a:extLst>
          </p:cNvPr>
          <p:cNvSpPr>
            <a:spLocks noGrp="1"/>
          </p:cNvSpPr>
          <p:nvPr>
            <p:ph type="sldNum" sz="quarter" idx="12"/>
          </p:nvPr>
        </p:nvSpPr>
        <p:spPr/>
        <p:txBody>
          <a:bodyPr/>
          <a:lstStyle/>
          <a:p>
            <a:fld id="{DBA1B0FB-D917-4C8C-928F-313BD683BF39}" type="slidenum">
              <a:rPr lang="en-US" smtClean="0"/>
              <a:pPr/>
              <a:t>5</a:t>
            </a:fld>
            <a:endParaRPr lang="en-US"/>
          </a:p>
        </p:txBody>
      </p:sp>
      <p:sp>
        <p:nvSpPr>
          <p:cNvPr id="3" name="Rectangle: Rounded Corners 2">
            <a:extLst>
              <a:ext uri="{FF2B5EF4-FFF2-40B4-BE49-F238E27FC236}">
                <a16:creationId xmlns:a16="http://schemas.microsoft.com/office/drawing/2014/main" id="{0EED3566-DA60-492B-AA18-3D275C3C380A}"/>
              </a:ext>
            </a:extLst>
          </p:cNvPr>
          <p:cNvSpPr/>
          <p:nvPr/>
        </p:nvSpPr>
        <p:spPr>
          <a:xfrm>
            <a:off x="2662452" y="1312491"/>
            <a:ext cx="5047859" cy="3259509"/>
          </a:xfrm>
          <a:prstGeom prst="roundRect">
            <a:avLst>
              <a:gd name="adj" fmla="val 8355"/>
            </a:avLst>
          </a:prstGeom>
          <a:solidFill>
            <a:srgbClr val="C00000">
              <a:alpha val="7843"/>
            </a:srgbClr>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rgbClr val="C00000"/>
                </a:solidFill>
              </a:rPr>
              <a:t>Setup</a:t>
            </a:r>
            <a:endParaRPr lang="en-NZ" sz="7200" dirty="0">
              <a:solidFill>
                <a:srgbClr val="C00000"/>
              </a:solidFill>
            </a:endParaRPr>
          </a:p>
        </p:txBody>
      </p:sp>
      <p:sp>
        <p:nvSpPr>
          <p:cNvPr id="6" name="Rectangle: Rounded Corners 5">
            <a:extLst>
              <a:ext uri="{FF2B5EF4-FFF2-40B4-BE49-F238E27FC236}">
                <a16:creationId xmlns:a16="http://schemas.microsoft.com/office/drawing/2014/main" id="{7969628F-A17F-4392-AAD4-09C32C2D18F7}"/>
              </a:ext>
            </a:extLst>
          </p:cNvPr>
          <p:cNvSpPr/>
          <p:nvPr/>
        </p:nvSpPr>
        <p:spPr>
          <a:xfrm>
            <a:off x="7710311" y="3598491"/>
            <a:ext cx="1819237" cy="3104991"/>
          </a:xfrm>
          <a:prstGeom prst="roundRect">
            <a:avLst>
              <a:gd name="adj" fmla="val 8355"/>
            </a:avLst>
          </a:prstGeom>
          <a:solidFill>
            <a:schemeClr val="accent1">
              <a:lumMod val="50000"/>
              <a:alpha val="7843"/>
            </a:scheme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chemeClr val="accent1">
                    <a:lumMod val="75000"/>
                  </a:schemeClr>
                </a:solidFill>
              </a:rPr>
              <a:t>Use</a:t>
            </a:r>
            <a:endParaRPr lang="en-NZ" sz="7200" dirty="0">
              <a:solidFill>
                <a:schemeClr val="accent1">
                  <a:lumMod val="75000"/>
                </a:schemeClr>
              </a:solidFill>
            </a:endParaRPr>
          </a:p>
        </p:txBody>
      </p:sp>
    </p:spTree>
    <p:extLst>
      <p:ext uri="{BB962C8B-B14F-4D97-AF65-F5344CB8AC3E}">
        <p14:creationId xmlns:p14="http://schemas.microsoft.com/office/powerpoint/2010/main" val="183317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000"/>
                                        <p:tgtEl>
                                          <p:spTgt spid="3"/>
                                        </p:tgtEl>
                                      </p:cBhvr>
                                    </p:animEffect>
                                  </p:childTnLst>
                                </p:cTn>
                              </p:par>
                            </p:childTnLst>
                          </p:cTn>
                        </p:par>
                        <p:par>
                          <p:cTn id="16" fill="hold">
                            <p:stCondLst>
                              <p:cond delay="2500"/>
                            </p:stCondLst>
                            <p:childTnLst>
                              <p:par>
                                <p:cTn id="17" presetID="21" presetClass="entr" presetSubtype="1"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72245-FEC4-4089-8A7C-7D6F1B8D095C}"/>
              </a:ext>
            </a:extLst>
          </p:cNvPr>
          <p:cNvSpPr>
            <a:spLocks noGrp="1"/>
          </p:cNvSpPr>
          <p:nvPr>
            <p:ph type="sldNum" sz="quarter" idx="12"/>
          </p:nvPr>
        </p:nvSpPr>
        <p:spPr/>
        <p:txBody>
          <a:bodyPr/>
          <a:lstStyle/>
          <a:p>
            <a:fld id="{DBA1B0FB-D917-4C8C-928F-313BD683BF39}" type="slidenum">
              <a:rPr lang="en-US" smtClean="0"/>
              <a:pPr/>
              <a:t>6</a:t>
            </a:fld>
            <a:endParaRPr lang="en-US"/>
          </a:p>
        </p:txBody>
      </p:sp>
      <p:sp>
        <p:nvSpPr>
          <p:cNvPr id="3" name="Rectangle: Rounded Corners 2">
            <a:extLst>
              <a:ext uri="{FF2B5EF4-FFF2-40B4-BE49-F238E27FC236}">
                <a16:creationId xmlns:a16="http://schemas.microsoft.com/office/drawing/2014/main" id="{509A4B4A-59B2-4978-BEF3-8FAF67DF32EF}"/>
              </a:ext>
            </a:extLst>
          </p:cNvPr>
          <p:cNvSpPr/>
          <p:nvPr/>
        </p:nvSpPr>
        <p:spPr>
          <a:xfrm>
            <a:off x="3572070" y="1799245"/>
            <a:ext cx="5047859" cy="3259509"/>
          </a:xfrm>
          <a:prstGeom prst="roundRect">
            <a:avLst>
              <a:gd name="adj" fmla="val 8355"/>
            </a:avLst>
          </a:prstGeom>
          <a:solidFill>
            <a:srgbClr val="FFFFFF"/>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rgbClr val="C00000"/>
                </a:solidFill>
              </a:rPr>
              <a:t>LoTW</a:t>
            </a:r>
            <a:br>
              <a:rPr lang="en-GB" sz="7200" dirty="0">
                <a:solidFill>
                  <a:srgbClr val="C00000"/>
                </a:solidFill>
              </a:rPr>
            </a:br>
            <a:r>
              <a:rPr lang="en-GB" sz="7200" dirty="0">
                <a:solidFill>
                  <a:srgbClr val="C00000"/>
                </a:solidFill>
              </a:rPr>
              <a:t>setup</a:t>
            </a:r>
            <a:endParaRPr lang="en-NZ" sz="7200" dirty="0">
              <a:solidFill>
                <a:srgbClr val="C00000"/>
              </a:solidFill>
            </a:endParaRPr>
          </a:p>
        </p:txBody>
      </p:sp>
    </p:spTree>
    <p:extLst>
      <p:ext uri="{BB962C8B-B14F-4D97-AF65-F5344CB8AC3E}">
        <p14:creationId xmlns:p14="http://schemas.microsoft.com/office/powerpoint/2010/main" val="23196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B868D2-E527-40D6-977D-AB9447637C6D}"/>
              </a:ext>
            </a:extLst>
          </p:cNvPr>
          <p:cNvSpPr>
            <a:spLocks noGrp="1"/>
          </p:cNvSpPr>
          <p:nvPr>
            <p:ph type="sldNum" sz="quarter" idx="12"/>
          </p:nvPr>
        </p:nvSpPr>
        <p:spPr/>
        <p:txBody>
          <a:bodyPr/>
          <a:lstStyle/>
          <a:p>
            <a:fld id="{DBA1B0FB-D917-4C8C-928F-313BD683BF39}" type="slidenum">
              <a:rPr lang="en-US" smtClean="0"/>
              <a:t>7</a:t>
            </a:fld>
            <a:endParaRPr lang="en-US"/>
          </a:p>
        </p:txBody>
      </p:sp>
      <p:sp>
        <p:nvSpPr>
          <p:cNvPr id="2" name="Title 1">
            <a:extLst>
              <a:ext uri="{FF2B5EF4-FFF2-40B4-BE49-F238E27FC236}">
                <a16:creationId xmlns:a16="http://schemas.microsoft.com/office/drawing/2014/main" id="{54EB5D04-8E63-4933-BEFC-20E45F1C333B}"/>
              </a:ext>
            </a:extLst>
          </p:cNvPr>
          <p:cNvSpPr>
            <a:spLocks noGrp="1"/>
          </p:cNvSpPr>
          <p:nvPr>
            <p:ph type="title" idx="4294967295"/>
          </p:nvPr>
        </p:nvSpPr>
        <p:spPr>
          <a:xfrm>
            <a:off x="1100138" y="549275"/>
            <a:ext cx="11091862" cy="1331913"/>
          </a:xfrm>
        </p:spPr>
        <p:txBody>
          <a:bodyPr>
            <a:noAutofit/>
          </a:bodyPr>
          <a:lstStyle/>
          <a:p>
            <a:r>
              <a:rPr lang="en-GB" sz="4700" dirty="0"/>
              <a:t>Prerequisites</a:t>
            </a:r>
            <a:br>
              <a:rPr lang="en-GB" sz="4700" dirty="0"/>
            </a:br>
            <a:r>
              <a:rPr lang="en-GB" sz="2700" i="1" dirty="0"/>
              <a:t>1 of 3 </a:t>
            </a:r>
            <a:endParaRPr lang="en-NZ" sz="2700" i="1" dirty="0"/>
          </a:p>
        </p:txBody>
      </p:sp>
      <p:pic>
        <p:nvPicPr>
          <p:cNvPr id="5" name="Picture 4">
            <a:extLst>
              <a:ext uri="{FF2B5EF4-FFF2-40B4-BE49-F238E27FC236}">
                <a16:creationId xmlns:a16="http://schemas.microsoft.com/office/drawing/2014/main" id="{FE044A9A-1B77-4D98-8B0D-87356BBA23B2}"/>
              </a:ext>
            </a:extLst>
          </p:cNvPr>
          <p:cNvPicPr>
            <a:picLocks noChangeAspect="1"/>
          </p:cNvPicPr>
          <p:nvPr/>
        </p:nvPicPr>
        <p:blipFill>
          <a:blip r:embed="rId3"/>
          <a:stretch>
            <a:fillRect/>
          </a:stretch>
        </p:blipFill>
        <p:spPr>
          <a:xfrm rot="293881">
            <a:off x="5932327" y="496711"/>
            <a:ext cx="4276529" cy="5864578"/>
          </a:xfrm>
          <a:prstGeom prst="rect">
            <a:avLst/>
          </a:prstGeom>
        </p:spPr>
      </p:pic>
      <p:sp>
        <p:nvSpPr>
          <p:cNvPr id="6" name="TextBox 5">
            <a:extLst>
              <a:ext uri="{FF2B5EF4-FFF2-40B4-BE49-F238E27FC236}">
                <a16:creationId xmlns:a16="http://schemas.microsoft.com/office/drawing/2014/main" id="{23DB28DF-4F6F-4C29-A7B8-39625F2CF8B3}"/>
              </a:ext>
            </a:extLst>
          </p:cNvPr>
          <p:cNvSpPr txBox="1"/>
          <p:nvPr/>
        </p:nvSpPr>
        <p:spPr>
          <a:xfrm rot="257912">
            <a:off x="2725324" y="2136337"/>
            <a:ext cx="2968978" cy="2585323"/>
          </a:xfrm>
          <a:prstGeom prst="rect">
            <a:avLst/>
          </a:prstGeom>
          <a:noFill/>
        </p:spPr>
        <p:txBody>
          <a:bodyPr wrap="square" rtlCol="0">
            <a:spAutoFit/>
          </a:bodyPr>
          <a:lstStyle/>
          <a:p>
            <a:pPr algn="r"/>
            <a:r>
              <a:rPr lang="en-GB" sz="5400" dirty="0">
                <a:solidFill>
                  <a:schemeClr val="accent6">
                    <a:lumMod val="40000"/>
                    <a:lumOff val="60000"/>
                  </a:schemeClr>
                </a:solidFill>
              </a:rPr>
              <a:t>A valid amateur license</a:t>
            </a:r>
            <a:endParaRPr lang="en-NZ" sz="5400" dirty="0">
              <a:solidFill>
                <a:schemeClr val="accent6">
                  <a:lumMod val="40000"/>
                  <a:lumOff val="60000"/>
                </a:schemeClr>
              </a:solidFill>
            </a:endParaRPr>
          </a:p>
        </p:txBody>
      </p:sp>
    </p:spTree>
    <p:extLst>
      <p:ext uri="{BB962C8B-B14F-4D97-AF65-F5344CB8AC3E}">
        <p14:creationId xmlns:p14="http://schemas.microsoft.com/office/powerpoint/2010/main" val="189215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695BA-A3B9-41FF-8C66-AF1F4D1547E1}"/>
              </a:ext>
            </a:extLst>
          </p:cNvPr>
          <p:cNvSpPr>
            <a:spLocks noGrp="1"/>
          </p:cNvSpPr>
          <p:nvPr>
            <p:ph type="sldNum" sz="quarter" idx="12"/>
          </p:nvPr>
        </p:nvSpPr>
        <p:spPr/>
        <p:txBody>
          <a:bodyPr/>
          <a:lstStyle/>
          <a:p>
            <a:fld id="{DBA1B0FB-D917-4C8C-928F-313BD683BF39}" type="slidenum">
              <a:rPr lang="en-US" smtClean="0"/>
              <a:pPr/>
              <a:t>8</a:t>
            </a:fld>
            <a:endParaRPr lang="en-US"/>
          </a:p>
        </p:txBody>
      </p:sp>
      <p:pic>
        <p:nvPicPr>
          <p:cNvPr id="7" name="Picture 6">
            <a:extLst>
              <a:ext uri="{FF2B5EF4-FFF2-40B4-BE49-F238E27FC236}">
                <a16:creationId xmlns:a16="http://schemas.microsoft.com/office/drawing/2014/main" id="{6D2A0045-465E-4DA8-A3CF-0B3634F38B49}"/>
              </a:ext>
            </a:extLst>
          </p:cNvPr>
          <p:cNvPicPr>
            <a:picLocks noChangeAspect="1"/>
          </p:cNvPicPr>
          <p:nvPr/>
        </p:nvPicPr>
        <p:blipFill>
          <a:blip r:embed="rId3"/>
          <a:stretch>
            <a:fillRect/>
          </a:stretch>
        </p:blipFill>
        <p:spPr>
          <a:xfrm>
            <a:off x="1373990" y="2102327"/>
            <a:ext cx="4454810" cy="4112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0D5EB6B-73E1-4BDB-8434-E5D3DD326831}"/>
              </a:ext>
            </a:extLst>
          </p:cNvPr>
          <p:cNvPicPr>
            <a:picLocks noChangeAspect="1"/>
          </p:cNvPicPr>
          <p:nvPr/>
        </p:nvPicPr>
        <p:blipFill>
          <a:blip r:embed="rId4"/>
          <a:stretch>
            <a:fillRect/>
          </a:stretch>
        </p:blipFill>
        <p:spPr>
          <a:xfrm rot="21330916">
            <a:off x="6147102" y="2352519"/>
            <a:ext cx="5726596" cy="3761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72DA4107-01A5-4965-AAC4-B80D9211040E}"/>
              </a:ext>
            </a:extLst>
          </p:cNvPr>
          <p:cNvSpPr txBox="1"/>
          <p:nvPr/>
        </p:nvSpPr>
        <p:spPr>
          <a:xfrm>
            <a:off x="2732726" y="1272489"/>
            <a:ext cx="6304398" cy="923330"/>
          </a:xfrm>
          <a:prstGeom prst="rect">
            <a:avLst/>
          </a:prstGeom>
          <a:noFill/>
        </p:spPr>
        <p:txBody>
          <a:bodyPr wrap="square" rtlCol="0">
            <a:spAutoFit/>
          </a:bodyPr>
          <a:lstStyle/>
          <a:p>
            <a:r>
              <a:rPr lang="en-GB" sz="5400" dirty="0">
                <a:solidFill>
                  <a:schemeClr val="accent6">
                    <a:lumMod val="40000"/>
                    <a:lumOff val="60000"/>
                  </a:schemeClr>
                </a:solidFill>
              </a:rPr>
              <a:t>An electronic log</a:t>
            </a:r>
            <a:endParaRPr lang="en-NZ" sz="5400" dirty="0">
              <a:solidFill>
                <a:schemeClr val="accent6">
                  <a:lumMod val="40000"/>
                  <a:lumOff val="60000"/>
                </a:schemeClr>
              </a:solidFill>
            </a:endParaRPr>
          </a:p>
        </p:txBody>
      </p:sp>
      <p:sp>
        <p:nvSpPr>
          <p:cNvPr id="8" name="Title 1">
            <a:extLst>
              <a:ext uri="{FF2B5EF4-FFF2-40B4-BE49-F238E27FC236}">
                <a16:creationId xmlns:a16="http://schemas.microsoft.com/office/drawing/2014/main" id="{875171D6-C0C9-4CA7-B2AD-3D5E7A92B845}"/>
              </a:ext>
            </a:extLst>
          </p:cNvPr>
          <p:cNvSpPr txBox="1">
            <a:spLocks/>
          </p:cNvSpPr>
          <p:nvPr/>
        </p:nvSpPr>
        <p:spPr>
          <a:xfrm>
            <a:off x="1100138" y="549275"/>
            <a:ext cx="11091862" cy="1331913"/>
          </a:xfrm>
          <a:prstGeom prst="rect">
            <a:avLst/>
          </a:prstGeom>
        </p:spPr>
        <p:txBody>
          <a:bodyPr vert="horz" wrap="square" lIns="0" tIns="0" rIns="0" bIns="0" rtlCol="0" anchor="t" anchorCtr="0">
            <a:normAutofit fontScale="97500"/>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dirty="0"/>
              <a:t>Prerequisites</a:t>
            </a:r>
            <a:br>
              <a:rPr lang="en-GB" dirty="0"/>
            </a:br>
            <a:r>
              <a:rPr lang="en-GB" sz="2800" i="1" dirty="0"/>
              <a:t>2 of 3 </a:t>
            </a:r>
            <a:endParaRPr lang="en-NZ" sz="2800" i="1" dirty="0"/>
          </a:p>
        </p:txBody>
      </p:sp>
    </p:spTree>
    <p:extLst>
      <p:ext uri="{BB962C8B-B14F-4D97-AF65-F5344CB8AC3E}">
        <p14:creationId xmlns:p14="http://schemas.microsoft.com/office/powerpoint/2010/main" val="407524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205B1-2E2B-405C-923F-7BF538C1709F}"/>
              </a:ext>
            </a:extLst>
          </p:cNvPr>
          <p:cNvSpPr>
            <a:spLocks noGrp="1"/>
          </p:cNvSpPr>
          <p:nvPr>
            <p:ph type="sldNum" sz="quarter" idx="12"/>
          </p:nvPr>
        </p:nvSpPr>
        <p:spPr/>
        <p:txBody>
          <a:bodyPr/>
          <a:lstStyle/>
          <a:p>
            <a:fld id="{DBA1B0FB-D917-4C8C-928F-313BD683BF39}" type="slidenum">
              <a:rPr lang="en-US" smtClean="0"/>
              <a:pPr/>
              <a:t>9</a:t>
            </a:fld>
            <a:endParaRPr lang="en-US"/>
          </a:p>
        </p:txBody>
      </p:sp>
      <p:pic>
        <p:nvPicPr>
          <p:cNvPr id="6" name="Picture 5">
            <a:extLst>
              <a:ext uri="{FF2B5EF4-FFF2-40B4-BE49-F238E27FC236}">
                <a16:creationId xmlns:a16="http://schemas.microsoft.com/office/drawing/2014/main" id="{6CFD6ADF-4871-43F4-851B-8D2E69809992}"/>
              </a:ext>
            </a:extLst>
          </p:cNvPr>
          <p:cNvPicPr>
            <a:picLocks noChangeAspect="1"/>
          </p:cNvPicPr>
          <p:nvPr/>
        </p:nvPicPr>
        <p:blipFill>
          <a:blip r:embed="rId3"/>
          <a:stretch>
            <a:fillRect/>
          </a:stretch>
        </p:blipFill>
        <p:spPr>
          <a:xfrm rot="21443475">
            <a:off x="2514462" y="1565099"/>
            <a:ext cx="5986072" cy="4304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2F35022A-A4E9-43B1-91B8-6DC69EDEBB72}"/>
              </a:ext>
            </a:extLst>
          </p:cNvPr>
          <p:cNvSpPr txBox="1"/>
          <p:nvPr/>
        </p:nvSpPr>
        <p:spPr>
          <a:xfrm rot="21421444">
            <a:off x="8660723" y="2639566"/>
            <a:ext cx="2633471" cy="1754326"/>
          </a:xfrm>
          <a:prstGeom prst="rect">
            <a:avLst/>
          </a:prstGeom>
          <a:noFill/>
        </p:spPr>
        <p:txBody>
          <a:bodyPr wrap="square" rtlCol="0">
            <a:spAutoFit/>
          </a:bodyPr>
          <a:lstStyle/>
          <a:p>
            <a:r>
              <a:rPr lang="en-GB" sz="5400" b="1" dirty="0">
                <a:solidFill>
                  <a:schemeClr val="accent6">
                    <a:lumMod val="40000"/>
                    <a:lumOff val="60000"/>
                  </a:schemeClr>
                </a:solidFill>
              </a:rPr>
              <a:t>T</a:t>
            </a:r>
            <a:r>
              <a:rPr lang="en-GB" sz="5400" dirty="0">
                <a:solidFill>
                  <a:schemeClr val="accent6">
                    <a:lumMod val="40000"/>
                    <a:lumOff val="60000"/>
                  </a:schemeClr>
                </a:solidFill>
              </a:rPr>
              <a:t>rusted </a:t>
            </a:r>
            <a:r>
              <a:rPr lang="en-GB" sz="5400" b="1" dirty="0">
                <a:solidFill>
                  <a:schemeClr val="accent6">
                    <a:lumMod val="40000"/>
                    <a:lumOff val="60000"/>
                  </a:schemeClr>
                </a:solidFill>
              </a:rPr>
              <a:t>QSL</a:t>
            </a:r>
            <a:r>
              <a:rPr lang="en-GB" sz="5400" dirty="0">
                <a:solidFill>
                  <a:schemeClr val="accent6">
                    <a:lumMod val="40000"/>
                    <a:lumOff val="60000"/>
                  </a:schemeClr>
                </a:solidFill>
              </a:rPr>
              <a:t> app</a:t>
            </a:r>
            <a:endParaRPr lang="en-NZ" sz="5400" b="1" dirty="0">
              <a:solidFill>
                <a:schemeClr val="accent6">
                  <a:lumMod val="40000"/>
                  <a:lumOff val="60000"/>
                </a:schemeClr>
              </a:solidFill>
            </a:endParaRPr>
          </a:p>
        </p:txBody>
      </p:sp>
      <p:sp>
        <p:nvSpPr>
          <p:cNvPr id="9" name="Title 1">
            <a:extLst>
              <a:ext uri="{FF2B5EF4-FFF2-40B4-BE49-F238E27FC236}">
                <a16:creationId xmlns:a16="http://schemas.microsoft.com/office/drawing/2014/main" id="{084E3C52-6E8B-4BD6-9118-6799221F7D94}"/>
              </a:ext>
            </a:extLst>
          </p:cNvPr>
          <p:cNvSpPr txBox="1">
            <a:spLocks/>
          </p:cNvSpPr>
          <p:nvPr/>
        </p:nvSpPr>
        <p:spPr>
          <a:xfrm>
            <a:off x="1100138" y="549275"/>
            <a:ext cx="11091862" cy="1331913"/>
          </a:xfrm>
          <a:prstGeom prst="rect">
            <a:avLst/>
          </a:prstGeom>
        </p:spPr>
        <p:txBody>
          <a:bodyPr vert="horz" wrap="square" lIns="0" tIns="0" rIns="0" bIns="0" rtlCol="0" anchor="t" anchorCtr="0">
            <a:normAutofit fontScale="97500"/>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dirty="0"/>
              <a:t>Prerequisites</a:t>
            </a:r>
            <a:br>
              <a:rPr lang="en-GB" dirty="0"/>
            </a:br>
            <a:r>
              <a:rPr lang="en-GB" sz="2800" i="1" dirty="0"/>
              <a:t>3 of 3 </a:t>
            </a:r>
            <a:endParaRPr lang="en-NZ" sz="2800" i="1" dirty="0"/>
          </a:p>
        </p:txBody>
      </p:sp>
      <p:sp>
        <p:nvSpPr>
          <p:cNvPr id="11" name="TextBox 10">
            <a:extLst>
              <a:ext uri="{FF2B5EF4-FFF2-40B4-BE49-F238E27FC236}">
                <a16:creationId xmlns:a16="http://schemas.microsoft.com/office/drawing/2014/main" id="{3F52C787-B768-4C6E-853B-B8D4324C2693}"/>
              </a:ext>
            </a:extLst>
          </p:cNvPr>
          <p:cNvSpPr txBox="1"/>
          <p:nvPr/>
        </p:nvSpPr>
        <p:spPr>
          <a:xfrm rot="584912">
            <a:off x="8878162" y="4851414"/>
            <a:ext cx="2633471" cy="1107996"/>
          </a:xfrm>
          <a:prstGeom prst="rect">
            <a:avLst/>
          </a:prstGeom>
          <a:noFill/>
        </p:spPr>
        <p:txBody>
          <a:bodyPr wrap="square" rtlCol="0">
            <a:spAutoFit/>
          </a:bodyPr>
          <a:lstStyle/>
          <a:p>
            <a:pPr algn="ctr"/>
            <a:r>
              <a:rPr lang="en-GB" sz="6600" b="1" dirty="0">
                <a:solidFill>
                  <a:schemeClr val="accent6">
                    <a:lumMod val="40000"/>
                    <a:lumOff val="60000"/>
                  </a:schemeClr>
                </a:solidFill>
              </a:rPr>
              <a:t>FREE!</a:t>
            </a:r>
            <a:endParaRPr lang="en-NZ" sz="6600" b="1" dirty="0">
              <a:solidFill>
                <a:schemeClr val="accent6">
                  <a:lumMod val="40000"/>
                  <a:lumOff val="60000"/>
                </a:schemeClr>
              </a:solidFill>
            </a:endParaRPr>
          </a:p>
        </p:txBody>
      </p:sp>
    </p:spTree>
    <p:extLst>
      <p:ext uri="{BB962C8B-B14F-4D97-AF65-F5344CB8AC3E}">
        <p14:creationId xmlns:p14="http://schemas.microsoft.com/office/powerpoint/2010/main" val="353202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16706</TotalTime>
  <Words>1875</Words>
  <Application>Microsoft Office PowerPoint</Application>
  <PresentationFormat>Widescreen</PresentationFormat>
  <Paragraphs>202</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Calibri Light</vt:lpstr>
      <vt:lpstr>3DFloatVTI</vt:lpstr>
      <vt:lpstr>Get going with Logbook of The World</vt:lpstr>
      <vt:lpstr>What is Logbook of The World?</vt:lpstr>
      <vt:lpstr>PowerPoint Presentation</vt:lpstr>
      <vt:lpstr>Why bother?  What’s in it for me?</vt:lpstr>
      <vt:lpstr>How does it work?</vt:lpstr>
      <vt:lpstr>PowerPoint Presentation</vt:lpstr>
      <vt:lpstr>Prerequisites 1 of 3 </vt:lpstr>
      <vt:lpstr>PowerPoint Presentation</vt:lpstr>
      <vt:lpstr>PowerPoint Presentation</vt:lpstr>
      <vt:lpstr>Register</vt:lpstr>
      <vt:lpstr>PowerPoint Presentation</vt:lpstr>
      <vt:lpstr>Sign and upload your log</vt:lpstr>
      <vt:lpstr>Check confirmations received</vt:lpstr>
      <vt:lpstr>DXCC</vt:lpstr>
      <vt:lpstr>PowerPoint Presentation</vt:lpstr>
      <vt:lpstr>PowerPoint Presentation</vt:lpstr>
      <vt:lpstr>Synchronise your log</vt:lpstr>
      <vt:lpstr>PowerPoint Presentation</vt:lpstr>
      <vt:lpstr>The future</vt:lpstr>
      <vt:lpstr>X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set up for Logbook of The World</dc:title>
  <dc:creator>ZL2iFB@gmail.com</dc:creator>
  <cp:keywords>LoTW</cp:keywords>
  <cp:lastModifiedBy>Gary@isect.com</cp:lastModifiedBy>
  <cp:revision>93</cp:revision>
  <dcterms:created xsi:type="dcterms:W3CDTF">2021-04-08T03:05:16Z</dcterms:created>
  <dcterms:modified xsi:type="dcterms:W3CDTF">2021-07-13T02:27:07Z</dcterms:modified>
</cp:coreProperties>
</file>